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66" r:id="rId3"/>
    <p:sldId id="258" r:id="rId4"/>
    <p:sldId id="261" r:id="rId5"/>
    <p:sldId id="267" r:id="rId6"/>
    <p:sldId id="270" r:id="rId7"/>
    <p:sldId id="262" r:id="rId8"/>
    <p:sldId id="263" r:id="rId9"/>
    <p:sldId id="264" r:id="rId10"/>
    <p:sldId id="265" r:id="rId11"/>
    <p:sldId id="269" r:id="rId12"/>
    <p:sldId id="271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1" userDrawn="1">
          <p15:clr>
            <a:srgbClr val="A4A3A4"/>
          </p15:clr>
        </p15:guide>
        <p15:guide id="2" pos="7174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orient="horz" pos="1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166"/>
    <a:srgbClr val="5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0"/>
    <p:restoredTop sz="94647"/>
  </p:normalViewPr>
  <p:slideViewPr>
    <p:cSldViewPr snapToGrid="0" snapToObjects="1" showGuides="1">
      <p:cViewPr varScale="1">
        <p:scale>
          <a:sx n="106" d="100"/>
          <a:sy n="106" d="100"/>
        </p:scale>
        <p:origin x="540" y="78"/>
      </p:cViewPr>
      <p:guideLst>
        <p:guide pos="461"/>
        <p:guide pos="7174"/>
        <p:guide orient="horz" pos="550"/>
        <p:guide orient="horz" pos="116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2C083-9485-4B11-B231-7AA8FC13C01F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30B60552-8DDE-4344-95D1-33109A305022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  <a:ln w="28575"/>
      </dgm:spPr>
      <dgm:t>
        <a:bodyPr/>
        <a:lstStyle/>
        <a:p>
          <a:r>
            <a:rPr lang="es-ES" dirty="0" smtClean="0">
              <a:solidFill>
                <a:srgbClr val="357166"/>
              </a:solidFill>
            </a:rPr>
            <a:t>Curso</a:t>
          </a:r>
          <a:endParaRPr lang="es-ES" dirty="0">
            <a:solidFill>
              <a:srgbClr val="357166"/>
            </a:solidFill>
          </a:endParaRPr>
        </a:p>
      </dgm:t>
    </dgm:pt>
    <dgm:pt modelId="{626E3075-643B-46C4-B572-47CFCFDB076C}" type="parTrans" cxnId="{74172935-3450-436A-9B74-17059686A971}">
      <dgm:prSet/>
      <dgm:spPr/>
      <dgm:t>
        <a:bodyPr/>
        <a:lstStyle/>
        <a:p>
          <a:endParaRPr lang="es-ES"/>
        </a:p>
      </dgm:t>
    </dgm:pt>
    <dgm:pt modelId="{1624C87B-FB67-4532-9256-395998C31F50}" type="sibTrans" cxnId="{74172935-3450-436A-9B74-17059686A971}">
      <dgm:prSet/>
      <dgm:spPr/>
      <dgm:t>
        <a:bodyPr/>
        <a:lstStyle/>
        <a:p>
          <a:endParaRPr lang="es-ES"/>
        </a:p>
      </dgm:t>
    </dgm:pt>
    <dgm:pt modelId="{50D27942-D8EA-4F2E-86E7-E080CBE9C346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  <a:ln w="28575"/>
      </dgm:spPr>
      <dgm:t>
        <a:bodyPr/>
        <a:lstStyle/>
        <a:p>
          <a:r>
            <a:rPr lang="es-ES" dirty="0" smtClean="0">
              <a:solidFill>
                <a:srgbClr val="357166"/>
              </a:solidFill>
            </a:rPr>
            <a:t>Estrategias </a:t>
          </a:r>
          <a:endParaRPr lang="es-ES" dirty="0">
            <a:solidFill>
              <a:srgbClr val="357166"/>
            </a:solidFill>
          </a:endParaRPr>
        </a:p>
      </dgm:t>
    </dgm:pt>
    <dgm:pt modelId="{9E249812-B6DF-46F3-9E42-8FE81E516917}" type="parTrans" cxnId="{C54CFF95-FDDD-4EF4-A9BD-C80AA9F7998E}">
      <dgm:prSet/>
      <dgm:spPr/>
      <dgm:t>
        <a:bodyPr/>
        <a:lstStyle/>
        <a:p>
          <a:endParaRPr lang="es-ES"/>
        </a:p>
      </dgm:t>
    </dgm:pt>
    <dgm:pt modelId="{41E2418F-4B95-4173-8918-13E10AE30847}" type="sibTrans" cxnId="{C54CFF95-FDDD-4EF4-A9BD-C80AA9F7998E}">
      <dgm:prSet/>
      <dgm:spPr/>
      <dgm:t>
        <a:bodyPr/>
        <a:lstStyle/>
        <a:p>
          <a:endParaRPr lang="es-ES"/>
        </a:p>
      </dgm:t>
    </dgm:pt>
    <dgm:pt modelId="{1C0C862A-65D3-4C81-89AE-4CCD2E6C0319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  <a:ln w="28575"/>
      </dgm:spPr>
      <dgm:t>
        <a:bodyPr/>
        <a:lstStyle/>
        <a:p>
          <a:r>
            <a:rPr lang="es-ES" dirty="0" smtClean="0">
              <a:solidFill>
                <a:srgbClr val="357166"/>
              </a:solidFill>
            </a:rPr>
            <a:t>Instrumentos</a:t>
          </a:r>
          <a:r>
            <a:rPr lang="es-ES" dirty="0" smtClean="0"/>
            <a:t> </a:t>
          </a:r>
          <a:endParaRPr lang="es-ES" dirty="0"/>
        </a:p>
      </dgm:t>
    </dgm:pt>
    <dgm:pt modelId="{DDCE2124-09BC-4049-8969-9639DC1E4E65}" type="parTrans" cxnId="{9CCF035E-0291-4AA6-8380-F9E64B17FF1A}">
      <dgm:prSet/>
      <dgm:spPr/>
      <dgm:t>
        <a:bodyPr/>
        <a:lstStyle/>
        <a:p>
          <a:endParaRPr lang="es-ES"/>
        </a:p>
      </dgm:t>
    </dgm:pt>
    <dgm:pt modelId="{FB48AF12-01E7-48DE-8C58-341884A75829}" type="sibTrans" cxnId="{9CCF035E-0291-4AA6-8380-F9E64B17FF1A}">
      <dgm:prSet/>
      <dgm:spPr/>
      <dgm:t>
        <a:bodyPr/>
        <a:lstStyle/>
        <a:p>
          <a:endParaRPr lang="es-ES"/>
        </a:p>
      </dgm:t>
    </dgm:pt>
    <dgm:pt modelId="{1BD77912-B28B-4434-BBE0-F0CD270DADEC}">
      <dgm:prSet/>
      <dgm:spPr/>
      <dgm:t>
        <a:bodyPr/>
        <a:lstStyle/>
        <a:p>
          <a:r>
            <a:rPr lang="es-ES" dirty="0" smtClean="0">
              <a:solidFill>
                <a:srgbClr val="357166"/>
              </a:solidFill>
            </a:rPr>
            <a:t>Competencia Lingüística Intermedia II</a:t>
          </a:r>
          <a:endParaRPr lang="es-ES" dirty="0">
            <a:solidFill>
              <a:srgbClr val="357166"/>
            </a:solidFill>
          </a:endParaRPr>
        </a:p>
      </dgm:t>
    </dgm:pt>
    <dgm:pt modelId="{E5C7736C-6984-4473-A730-557850BB8F4E}" type="parTrans" cxnId="{59E28FEA-F910-48F7-BEAF-C8504C778DBC}">
      <dgm:prSet/>
      <dgm:spPr/>
      <dgm:t>
        <a:bodyPr/>
        <a:lstStyle/>
        <a:p>
          <a:endParaRPr lang="es-ES"/>
        </a:p>
      </dgm:t>
    </dgm:pt>
    <dgm:pt modelId="{D9FBE767-87DB-4FB3-BCB7-ECBAB372DA73}" type="sibTrans" cxnId="{59E28FEA-F910-48F7-BEAF-C8504C778DBC}">
      <dgm:prSet/>
      <dgm:spPr/>
      <dgm:t>
        <a:bodyPr/>
        <a:lstStyle/>
        <a:p>
          <a:endParaRPr lang="es-ES"/>
        </a:p>
      </dgm:t>
    </dgm:pt>
    <dgm:pt modelId="{F54AC52A-90B2-4A50-B7A5-69AB0494C695}">
      <dgm:prSet/>
      <dgm:spPr/>
      <dgm:t>
        <a:bodyPr/>
        <a:lstStyle/>
        <a:p>
          <a:r>
            <a:rPr lang="es-ES" dirty="0" smtClean="0">
              <a:solidFill>
                <a:srgbClr val="357166"/>
              </a:solidFill>
            </a:rPr>
            <a:t>Práctica I</a:t>
          </a:r>
          <a:endParaRPr lang="es-ES" dirty="0">
            <a:solidFill>
              <a:srgbClr val="357166"/>
            </a:solidFill>
          </a:endParaRPr>
        </a:p>
      </dgm:t>
    </dgm:pt>
    <dgm:pt modelId="{29E07539-EA86-4880-82B6-4EA5B4BCE613}" type="parTrans" cxnId="{FC32088B-25B4-4172-ACE6-CA648E6EFD8F}">
      <dgm:prSet/>
      <dgm:spPr/>
      <dgm:t>
        <a:bodyPr/>
        <a:lstStyle/>
        <a:p>
          <a:endParaRPr lang="es-ES"/>
        </a:p>
      </dgm:t>
    </dgm:pt>
    <dgm:pt modelId="{BE0ACA24-82AC-419B-A05D-C1524ACA4772}" type="sibTrans" cxnId="{FC32088B-25B4-4172-ACE6-CA648E6EFD8F}">
      <dgm:prSet/>
      <dgm:spPr/>
      <dgm:t>
        <a:bodyPr/>
        <a:lstStyle/>
        <a:p>
          <a:endParaRPr lang="es-ES"/>
        </a:p>
      </dgm:t>
    </dgm:pt>
    <dgm:pt modelId="{AEACA861-405C-4452-9946-151FD7399E75}">
      <dgm:prSet/>
      <dgm:spPr/>
      <dgm:t>
        <a:bodyPr/>
        <a:lstStyle/>
        <a:p>
          <a:r>
            <a:rPr lang="es-CL" dirty="0" smtClean="0">
              <a:solidFill>
                <a:srgbClr val="357166"/>
              </a:solidFill>
            </a:rPr>
            <a:t>Evaluación integrada (cuatro habilidades lingüísticas)</a:t>
          </a:r>
          <a:endParaRPr lang="es-ES" dirty="0">
            <a:solidFill>
              <a:srgbClr val="357166"/>
            </a:solidFill>
          </a:endParaRPr>
        </a:p>
      </dgm:t>
    </dgm:pt>
    <dgm:pt modelId="{7EFAD86C-49E7-4A5D-AD49-E60471DD0CE5}" type="parTrans" cxnId="{FDDCD07D-FC41-42C7-B066-5D17A107A0BA}">
      <dgm:prSet/>
      <dgm:spPr/>
      <dgm:t>
        <a:bodyPr/>
        <a:lstStyle/>
        <a:p>
          <a:endParaRPr lang="es-ES"/>
        </a:p>
      </dgm:t>
    </dgm:pt>
    <dgm:pt modelId="{A22BB648-79AA-4076-9ED3-B47DD3797077}" type="sibTrans" cxnId="{FDDCD07D-FC41-42C7-B066-5D17A107A0BA}">
      <dgm:prSet/>
      <dgm:spPr/>
      <dgm:t>
        <a:bodyPr/>
        <a:lstStyle/>
        <a:p>
          <a:endParaRPr lang="es-ES"/>
        </a:p>
      </dgm:t>
    </dgm:pt>
    <dgm:pt modelId="{2DD27D27-9000-490D-A09B-ACF075A99A36}">
      <dgm:prSet/>
      <dgm:spPr/>
      <dgm:t>
        <a:bodyPr/>
        <a:lstStyle/>
        <a:p>
          <a:r>
            <a:rPr lang="es-CL" smtClean="0">
              <a:solidFill>
                <a:srgbClr val="357166"/>
              </a:solidFill>
            </a:rPr>
            <a:t>Elaboración de proyecto colaborativo  y exposición oral</a:t>
          </a:r>
          <a:endParaRPr lang="es-ES">
            <a:solidFill>
              <a:srgbClr val="357166"/>
            </a:solidFill>
          </a:endParaRPr>
        </a:p>
      </dgm:t>
    </dgm:pt>
    <dgm:pt modelId="{69D7D4CF-D72A-4FD2-B314-544F472FB079}" type="parTrans" cxnId="{8B3711FC-4957-4381-BEFA-7FF21760C355}">
      <dgm:prSet/>
      <dgm:spPr/>
      <dgm:t>
        <a:bodyPr/>
        <a:lstStyle/>
        <a:p>
          <a:endParaRPr lang="es-ES"/>
        </a:p>
      </dgm:t>
    </dgm:pt>
    <dgm:pt modelId="{27810850-9C26-42D1-9CF6-AFF65742FA42}" type="sibTrans" cxnId="{8B3711FC-4957-4381-BEFA-7FF21760C355}">
      <dgm:prSet/>
      <dgm:spPr/>
      <dgm:t>
        <a:bodyPr/>
        <a:lstStyle/>
        <a:p>
          <a:endParaRPr lang="es-ES"/>
        </a:p>
      </dgm:t>
    </dgm:pt>
    <dgm:pt modelId="{B0C16752-A623-442D-8805-C510C6002891}">
      <dgm:prSet/>
      <dgm:spPr/>
      <dgm:t>
        <a:bodyPr/>
        <a:lstStyle/>
        <a:p>
          <a:r>
            <a:rPr lang="es-ES" smtClean="0">
              <a:solidFill>
                <a:srgbClr val="357166"/>
              </a:solidFill>
            </a:rPr>
            <a:t>Pruebas, rúbricas</a:t>
          </a:r>
          <a:endParaRPr lang="es-ES">
            <a:solidFill>
              <a:srgbClr val="357166"/>
            </a:solidFill>
          </a:endParaRPr>
        </a:p>
      </dgm:t>
    </dgm:pt>
    <dgm:pt modelId="{8F9DC02C-2332-4B1B-84E4-CC61500D1C91}" type="parTrans" cxnId="{EC13DE31-B2E7-4AF7-A2C5-B1A8D6CEF605}">
      <dgm:prSet/>
      <dgm:spPr/>
      <dgm:t>
        <a:bodyPr/>
        <a:lstStyle/>
        <a:p>
          <a:endParaRPr lang="es-ES"/>
        </a:p>
      </dgm:t>
    </dgm:pt>
    <dgm:pt modelId="{C004669E-71E2-469A-91A1-9868BBE630FB}" type="sibTrans" cxnId="{EC13DE31-B2E7-4AF7-A2C5-B1A8D6CEF605}">
      <dgm:prSet/>
      <dgm:spPr/>
      <dgm:t>
        <a:bodyPr/>
        <a:lstStyle/>
        <a:p>
          <a:endParaRPr lang="es-ES"/>
        </a:p>
      </dgm:t>
    </dgm:pt>
    <dgm:pt modelId="{C1FDADA9-AC0A-4CB4-966E-19340EC328C9}">
      <dgm:prSet/>
      <dgm:spPr/>
      <dgm:t>
        <a:bodyPr/>
        <a:lstStyle/>
        <a:p>
          <a:r>
            <a:rPr lang="es-ES" dirty="0" smtClean="0">
              <a:solidFill>
                <a:srgbClr val="357166"/>
              </a:solidFill>
            </a:rPr>
            <a:t>Rúbrica </a:t>
          </a:r>
          <a:endParaRPr lang="es-ES" dirty="0">
            <a:solidFill>
              <a:srgbClr val="357166"/>
            </a:solidFill>
          </a:endParaRPr>
        </a:p>
      </dgm:t>
    </dgm:pt>
    <dgm:pt modelId="{D182CD0B-FE15-4746-BA6E-821C6559DD62}" type="parTrans" cxnId="{F7A1DEF0-73BC-4DA0-B88C-141FC0AA65AC}">
      <dgm:prSet/>
      <dgm:spPr/>
      <dgm:t>
        <a:bodyPr/>
        <a:lstStyle/>
        <a:p>
          <a:endParaRPr lang="es-ES"/>
        </a:p>
      </dgm:t>
    </dgm:pt>
    <dgm:pt modelId="{50FA3633-0E75-4A79-937D-624AE22E9EAC}" type="sibTrans" cxnId="{F7A1DEF0-73BC-4DA0-B88C-141FC0AA65AC}">
      <dgm:prSet/>
      <dgm:spPr/>
      <dgm:t>
        <a:bodyPr/>
        <a:lstStyle/>
        <a:p>
          <a:endParaRPr lang="es-ES"/>
        </a:p>
      </dgm:t>
    </dgm:pt>
    <dgm:pt modelId="{0E1B065F-541C-4C39-ACDA-CBA0B47D9107}" type="pres">
      <dgm:prSet presAssocID="{E412C083-9485-4B11-B231-7AA8FC13C01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A60F98-E25E-42F7-B228-43AF3908EF4D}" type="pres">
      <dgm:prSet presAssocID="{30B60552-8DDE-4344-95D1-33109A305022}" presName="compNode" presStyleCnt="0"/>
      <dgm:spPr/>
    </dgm:pt>
    <dgm:pt modelId="{8313D942-190E-496D-BB76-6834B1130F23}" type="pres">
      <dgm:prSet presAssocID="{30B60552-8DDE-4344-95D1-33109A305022}" presName="aNode" presStyleLbl="bgShp" presStyleIdx="0" presStyleCnt="3" custLinFactNeighborX="-38" custLinFactNeighborY="1296"/>
      <dgm:spPr/>
      <dgm:t>
        <a:bodyPr/>
        <a:lstStyle/>
        <a:p>
          <a:endParaRPr lang="es-ES"/>
        </a:p>
      </dgm:t>
    </dgm:pt>
    <dgm:pt modelId="{D86B7E37-6D87-4C77-B5D5-DC5C1EC86F16}" type="pres">
      <dgm:prSet presAssocID="{30B60552-8DDE-4344-95D1-33109A305022}" presName="textNode" presStyleLbl="bgShp" presStyleIdx="0" presStyleCnt="3"/>
      <dgm:spPr/>
      <dgm:t>
        <a:bodyPr/>
        <a:lstStyle/>
        <a:p>
          <a:endParaRPr lang="es-ES"/>
        </a:p>
      </dgm:t>
    </dgm:pt>
    <dgm:pt modelId="{F35B8C7F-8715-47A4-AF07-245B548ED6DC}" type="pres">
      <dgm:prSet presAssocID="{30B60552-8DDE-4344-95D1-33109A305022}" presName="compChildNode" presStyleCnt="0"/>
      <dgm:spPr/>
    </dgm:pt>
    <dgm:pt modelId="{66F78D3B-AC9D-4278-BA63-4D0489937713}" type="pres">
      <dgm:prSet presAssocID="{30B60552-8DDE-4344-95D1-33109A305022}" presName="theInnerList" presStyleCnt="0"/>
      <dgm:spPr/>
    </dgm:pt>
    <dgm:pt modelId="{77A9A13C-FA2B-4C98-ACAB-DB9D03D2540B}" type="pres">
      <dgm:prSet presAssocID="{1BD77912-B28B-4434-BBE0-F0CD270DADE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8DC47A-B771-413F-AAC3-9DEEBD44D839}" type="pres">
      <dgm:prSet presAssocID="{1BD77912-B28B-4434-BBE0-F0CD270DADEC}" presName="aSpace2" presStyleCnt="0"/>
      <dgm:spPr/>
    </dgm:pt>
    <dgm:pt modelId="{0F58A99F-4C26-4C77-82B5-FCEBF8443C54}" type="pres">
      <dgm:prSet presAssocID="{F54AC52A-90B2-4A50-B7A5-69AB0494C695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7CB825-090E-45DD-91B0-054D5E4985E0}" type="pres">
      <dgm:prSet presAssocID="{30B60552-8DDE-4344-95D1-33109A305022}" presName="aSpace" presStyleCnt="0"/>
      <dgm:spPr/>
    </dgm:pt>
    <dgm:pt modelId="{2D95F04C-64B0-4491-A3BA-5C19FF7858DE}" type="pres">
      <dgm:prSet presAssocID="{50D27942-D8EA-4F2E-86E7-E080CBE9C346}" presName="compNode" presStyleCnt="0"/>
      <dgm:spPr/>
    </dgm:pt>
    <dgm:pt modelId="{F4B53180-00FF-415A-9178-45B8A5C41CD1}" type="pres">
      <dgm:prSet presAssocID="{50D27942-D8EA-4F2E-86E7-E080CBE9C346}" presName="aNode" presStyleLbl="bgShp" presStyleIdx="1" presStyleCnt="3"/>
      <dgm:spPr/>
      <dgm:t>
        <a:bodyPr/>
        <a:lstStyle/>
        <a:p>
          <a:endParaRPr lang="es-ES"/>
        </a:p>
      </dgm:t>
    </dgm:pt>
    <dgm:pt modelId="{0438E4A4-0141-4AC8-80AB-56F109B15D03}" type="pres">
      <dgm:prSet presAssocID="{50D27942-D8EA-4F2E-86E7-E080CBE9C346}" presName="textNode" presStyleLbl="bgShp" presStyleIdx="1" presStyleCnt="3"/>
      <dgm:spPr/>
      <dgm:t>
        <a:bodyPr/>
        <a:lstStyle/>
        <a:p>
          <a:endParaRPr lang="es-ES"/>
        </a:p>
      </dgm:t>
    </dgm:pt>
    <dgm:pt modelId="{015C8D41-48B4-48EA-B01C-3D56BB212220}" type="pres">
      <dgm:prSet presAssocID="{50D27942-D8EA-4F2E-86E7-E080CBE9C346}" presName="compChildNode" presStyleCnt="0"/>
      <dgm:spPr/>
    </dgm:pt>
    <dgm:pt modelId="{BB697076-E378-4366-8697-AF50100595F2}" type="pres">
      <dgm:prSet presAssocID="{50D27942-D8EA-4F2E-86E7-E080CBE9C346}" presName="theInnerList" presStyleCnt="0"/>
      <dgm:spPr/>
    </dgm:pt>
    <dgm:pt modelId="{DB3FAF39-C6B2-458E-B10F-A71551FB0D80}" type="pres">
      <dgm:prSet presAssocID="{AEACA861-405C-4452-9946-151FD7399E75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84864D-E7EB-4824-8D75-BC1625E5B67A}" type="pres">
      <dgm:prSet presAssocID="{AEACA861-405C-4452-9946-151FD7399E75}" presName="aSpace2" presStyleCnt="0"/>
      <dgm:spPr/>
    </dgm:pt>
    <dgm:pt modelId="{FC349DF0-9513-4590-AEFB-6D4C0366C51B}" type="pres">
      <dgm:prSet presAssocID="{2DD27D27-9000-490D-A09B-ACF075A99A3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ED372E-45FA-4859-83EF-00F7F6179D44}" type="pres">
      <dgm:prSet presAssocID="{50D27942-D8EA-4F2E-86E7-E080CBE9C346}" presName="aSpace" presStyleCnt="0"/>
      <dgm:spPr/>
    </dgm:pt>
    <dgm:pt modelId="{43EDEC61-FB8C-48C9-8FAF-58FCE9BB4DCA}" type="pres">
      <dgm:prSet presAssocID="{1C0C862A-65D3-4C81-89AE-4CCD2E6C0319}" presName="compNode" presStyleCnt="0"/>
      <dgm:spPr/>
    </dgm:pt>
    <dgm:pt modelId="{B1806C39-2158-4AA4-9B9D-59B257480E9D}" type="pres">
      <dgm:prSet presAssocID="{1C0C862A-65D3-4C81-89AE-4CCD2E6C0319}" presName="aNode" presStyleLbl="bgShp" presStyleIdx="2" presStyleCnt="3" custLinFactNeighborX="38"/>
      <dgm:spPr/>
      <dgm:t>
        <a:bodyPr/>
        <a:lstStyle/>
        <a:p>
          <a:endParaRPr lang="es-ES"/>
        </a:p>
      </dgm:t>
    </dgm:pt>
    <dgm:pt modelId="{1A44229E-4968-4B7D-83B8-4199C3101767}" type="pres">
      <dgm:prSet presAssocID="{1C0C862A-65D3-4C81-89AE-4CCD2E6C0319}" presName="textNode" presStyleLbl="bgShp" presStyleIdx="2" presStyleCnt="3"/>
      <dgm:spPr/>
      <dgm:t>
        <a:bodyPr/>
        <a:lstStyle/>
        <a:p>
          <a:endParaRPr lang="es-ES"/>
        </a:p>
      </dgm:t>
    </dgm:pt>
    <dgm:pt modelId="{FA3FAD9A-24FF-4888-A30D-D66319A38FCD}" type="pres">
      <dgm:prSet presAssocID="{1C0C862A-65D3-4C81-89AE-4CCD2E6C0319}" presName="compChildNode" presStyleCnt="0"/>
      <dgm:spPr/>
    </dgm:pt>
    <dgm:pt modelId="{7B85020A-DDE0-480E-8196-8BAB619C5901}" type="pres">
      <dgm:prSet presAssocID="{1C0C862A-65D3-4C81-89AE-4CCD2E6C0319}" presName="theInnerList" presStyleCnt="0"/>
      <dgm:spPr/>
    </dgm:pt>
    <dgm:pt modelId="{5E53F7A5-39C7-434E-B8F3-F06940245D60}" type="pres">
      <dgm:prSet presAssocID="{B0C16752-A623-442D-8805-C510C6002891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B20CFB-D34D-4F04-AA4C-1DBB9D5B4FD8}" type="pres">
      <dgm:prSet presAssocID="{B0C16752-A623-442D-8805-C510C6002891}" presName="aSpace2" presStyleCnt="0"/>
      <dgm:spPr/>
    </dgm:pt>
    <dgm:pt modelId="{9DEC3642-DA73-40D5-8E82-0E75534C7A1B}" type="pres">
      <dgm:prSet presAssocID="{C1FDADA9-AC0A-4CB4-966E-19340EC328C9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B44AC09-17C5-4717-8164-55021DB6CBED}" type="presOf" srcId="{1BD77912-B28B-4434-BBE0-F0CD270DADEC}" destId="{77A9A13C-FA2B-4C98-ACAB-DB9D03D2540B}" srcOrd="0" destOrd="0" presId="urn:microsoft.com/office/officeart/2005/8/layout/lProcess2"/>
    <dgm:cxn modelId="{59E28FEA-F910-48F7-BEAF-C8504C778DBC}" srcId="{30B60552-8DDE-4344-95D1-33109A305022}" destId="{1BD77912-B28B-4434-BBE0-F0CD270DADEC}" srcOrd="0" destOrd="0" parTransId="{E5C7736C-6984-4473-A730-557850BB8F4E}" sibTransId="{D9FBE767-87DB-4FB3-BCB7-ECBAB372DA73}"/>
    <dgm:cxn modelId="{BE5E615D-0B9A-401A-9727-7749B5C13F06}" type="presOf" srcId="{E412C083-9485-4B11-B231-7AA8FC13C01F}" destId="{0E1B065F-541C-4C39-ACDA-CBA0B47D9107}" srcOrd="0" destOrd="0" presId="urn:microsoft.com/office/officeart/2005/8/layout/lProcess2"/>
    <dgm:cxn modelId="{EB1D7AE4-243B-4CD3-892F-EEECA941B3CF}" type="presOf" srcId="{30B60552-8DDE-4344-95D1-33109A305022}" destId="{8313D942-190E-496D-BB76-6834B1130F23}" srcOrd="0" destOrd="0" presId="urn:microsoft.com/office/officeart/2005/8/layout/lProcess2"/>
    <dgm:cxn modelId="{74172935-3450-436A-9B74-17059686A971}" srcId="{E412C083-9485-4B11-B231-7AA8FC13C01F}" destId="{30B60552-8DDE-4344-95D1-33109A305022}" srcOrd="0" destOrd="0" parTransId="{626E3075-643B-46C4-B572-47CFCFDB076C}" sibTransId="{1624C87B-FB67-4532-9256-395998C31F50}"/>
    <dgm:cxn modelId="{9CCF035E-0291-4AA6-8380-F9E64B17FF1A}" srcId="{E412C083-9485-4B11-B231-7AA8FC13C01F}" destId="{1C0C862A-65D3-4C81-89AE-4CCD2E6C0319}" srcOrd="2" destOrd="0" parTransId="{DDCE2124-09BC-4049-8969-9639DC1E4E65}" sibTransId="{FB48AF12-01E7-48DE-8C58-341884A75829}"/>
    <dgm:cxn modelId="{F7A1DEF0-73BC-4DA0-B88C-141FC0AA65AC}" srcId="{1C0C862A-65D3-4C81-89AE-4CCD2E6C0319}" destId="{C1FDADA9-AC0A-4CB4-966E-19340EC328C9}" srcOrd="1" destOrd="0" parTransId="{D182CD0B-FE15-4746-BA6E-821C6559DD62}" sibTransId="{50FA3633-0E75-4A79-937D-624AE22E9EAC}"/>
    <dgm:cxn modelId="{B68B3A7E-326E-470E-94AB-5BC1A6CE26FF}" type="presOf" srcId="{2DD27D27-9000-490D-A09B-ACF075A99A36}" destId="{FC349DF0-9513-4590-AEFB-6D4C0366C51B}" srcOrd="0" destOrd="0" presId="urn:microsoft.com/office/officeart/2005/8/layout/lProcess2"/>
    <dgm:cxn modelId="{68F6F4EF-8535-44B7-8393-FADE50910466}" type="presOf" srcId="{C1FDADA9-AC0A-4CB4-966E-19340EC328C9}" destId="{9DEC3642-DA73-40D5-8E82-0E75534C7A1B}" srcOrd="0" destOrd="0" presId="urn:microsoft.com/office/officeart/2005/8/layout/lProcess2"/>
    <dgm:cxn modelId="{0D9CF896-5623-4B16-934B-B7CDC36D6155}" type="presOf" srcId="{B0C16752-A623-442D-8805-C510C6002891}" destId="{5E53F7A5-39C7-434E-B8F3-F06940245D60}" srcOrd="0" destOrd="0" presId="urn:microsoft.com/office/officeart/2005/8/layout/lProcess2"/>
    <dgm:cxn modelId="{AB7A7D93-02BC-43B5-82C4-E2355ACFF6B3}" type="presOf" srcId="{30B60552-8DDE-4344-95D1-33109A305022}" destId="{D86B7E37-6D87-4C77-B5D5-DC5C1EC86F16}" srcOrd="1" destOrd="0" presId="urn:microsoft.com/office/officeart/2005/8/layout/lProcess2"/>
    <dgm:cxn modelId="{29B34390-CDE3-4E02-A36A-8FF2E17EDEF6}" type="presOf" srcId="{1C0C862A-65D3-4C81-89AE-4CCD2E6C0319}" destId="{B1806C39-2158-4AA4-9B9D-59B257480E9D}" srcOrd="0" destOrd="0" presId="urn:microsoft.com/office/officeart/2005/8/layout/lProcess2"/>
    <dgm:cxn modelId="{A6756CC0-C71C-4C76-8D4E-94833B4B8709}" type="presOf" srcId="{F54AC52A-90B2-4A50-B7A5-69AB0494C695}" destId="{0F58A99F-4C26-4C77-82B5-FCEBF8443C54}" srcOrd="0" destOrd="0" presId="urn:microsoft.com/office/officeart/2005/8/layout/lProcess2"/>
    <dgm:cxn modelId="{C54CFF95-FDDD-4EF4-A9BD-C80AA9F7998E}" srcId="{E412C083-9485-4B11-B231-7AA8FC13C01F}" destId="{50D27942-D8EA-4F2E-86E7-E080CBE9C346}" srcOrd="1" destOrd="0" parTransId="{9E249812-B6DF-46F3-9E42-8FE81E516917}" sibTransId="{41E2418F-4B95-4173-8918-13E10AE30847}"/>
    <dgm:cxn modelId="{FDDCD07D-FC41-42C7-B066-5D17A107A0BA}" srcId="{50D27942-D8EA-4F2E-86E7-E080CBE9C346}" destId="{AEACA861-405C-4452-9946-151FD7399E75}" srcOrd="0" destOrd="0" parTransId="{7EFAD86C-49E7-4A5D-AD49-E60471DD0CE5}" sibTransId="{A22BB648-79AA-4076-9ED3-B47DD3797077}"/>
    <dgm:cxn modelId="{8B3711FC-4957-4381-BEFA-7FF21760C355}" srcId="{50D27942-D8EA-4F2E-86E7-E080CBE9C346}" destId="{2DD27D27-9000-490D-A09B-ACF075A99A36}" srcOrd="1" destOrd="0" parTransId="{69D7D4CF-D72A-4FD2-B314-544F472FB079}" sibTransId="{27810850-9C26-42D1-9CF6-AFF65742FA42}"/>
    <dgm:cxn modelId="{EC13DE31-B2E7-4AF7-A2C5-B1A8D6CEF605}" srcId="{1C0C862A-65D3-4C81-89AE-4CCD2E6C0319}" destId="{B0C16752-A623-442D-8805-C510C6002891}" srcOrd="0" destOrd="0" parTransId="{8F9DC02C-2332-4B1B-84E4-CC61500D1C91}" sibTransId="{C004669E-71E2-469A-91A1-9868BBE630FB}"/>
    <dgm:cxn modelId="{F980E05B-5971-4820-91FE-51F51B4853F6}" type="presOf" srcId="{AEACA861-405C-4452-9946-151FD7399E75}" destId="{DB3FAF39-C6B2-458E-B10F-A71551FB0D80}" srcOrd="0" destOrd="0" presId="urn:microsoft.com/office/officeart/2005/8/layout/lProcess2"/>
    <dgm:cxn modelId="{FC32088B-25B4-4172-ACE6-CA648E6EFD8F}" srcId="{30B60552-8DDE-4344-95D1-33109A305022}" destId="{F54AC52A-90B2-4A50-B7A5-69AB0494C695}" srcOrd="1" destOrd="0" parTransId="{29E07539-EA86-4880-82B6-4EA5B4BCE613}" sibTransId="{BE0ACA24-82AC-419B-A05D-C1524ACA4772}"/>
    <dgm:cxn modelId="{03C57BB5-5465-492E-B787-C7A7DEDC92D9}" type="presOf" srcId="{50D27942-D8EA-4F2E-86E7-E080CBE9C346}" destId="{0438E4A4-0141-4AC8-80AB-56F109B15D03}" srcOrd="1" destOrd="0" presId="urn:microsoft.com/office/officeart/2005/8/layout/lProcess2"/>
    <dgm:cxn modelId="{2C929AFE-06F4-4B73-B626-65B36F1C317E}" type="presOf" srcId="{50D27942-D8EA-4F2E-86E7-E080CBE9C346}" destId="{F4B53180-00FF-415A-9178-45B8A5C41CD1}" srcOrd="0" destOrd="0" presId="urn:microsoft.com/office/officeart/2005/8/layout/lProcess2"/>
    <dgm:cxn modelId="{33F41E3A-946C-4480-B9E7-3B9F3C78CF54}" type="presOf" srcId="{1C0C862A-65D3-4C81-89AE-4CCD2E6C0319}" destId="{1A44229E-4968-4B7D-83B8-4199C3101767}" srcOrd="1" destOrd="0" presId="urn:microsoft.com/office/officeart/2005/8/layout/lProcess2"/>
    <dgm:cxn modelId="{1243B55E-86DD-4DF3-8920-CF215DBC2960}" type="presParOf" srcId="{0E1B065F-541C-4C39-ACDA-CBA0B47D9107}" destId="{72A60F98-E25E-42F7-B228-43AF3908EF4D}" srcOrd="0" destOrd="0" presId="urn:microsoft.com/office/officeart/2005/8/layout/lProcess2"/>
    <dgm:cxn modelId="{17A35AED-5EF2-42FD-B6D7-93C14A5EE6DB}" type="presParOf" srcId="{72A60F98-E25E-42F7-B228-43AF3908EF4D}" destId="{8313D942-190E-496D-BB76-6834B1130F23}" srcOrd="0" destOrd="0" presId="urn:microsoft.com/office/officeart/2005/8/layout/lProcess2"/>
    <dgm:cxn modelId="{6AC21B2B-D1FB-4958-952C-B5CC0C3A7239}" type="presParOf" srcId="{72A60F98-E25E-42F7-B228-43AF3908EF4D}" destId="{D86B7E37-6D87-4C77-B5D5-DC5C1EC86F16}" srcOrd="1" destOrd="0" presId="urn:microsoft.com/office/officeart/2005/8/layout/lProcess2"/>
    <dgm:cxn modelId="{8BE85342-AF32-4298-80C6-934D76423FDA}" type="presParOf" srcId="{72A60F98-E25E-42F7-B228-43AF3908EF4D}" destId="{F35B8C7F-8715-47A4-AF07-245B548ED6DC}" srcOrd="2" destOrd="0" presId="urn:microsoft.com/office/officeart/2005/8/layout/lProcess2"/>
    <dgm:cxn modelId="{6D17D2A4-76AD-4287-A8CE-5FBFF2C4E3D1}" type="presParOf" srcId="{F35B8C7F-8715-47A4-AF07-245B548ED6DC}" destId="{66F78D3B-AC9D-4278-BA63-4D0489937713}" srcOrd="0" destOrd="0" presId="urn:microsoft.com/office/officeart/2005/8/layout/lProcess2"/>
    <dgm:cxn modelId="{2BF6141C-6E7F-4FDF-B472-BD5C641FD843}" type="presParOf" srcId="{66F78D3B-AC9D-4278-BA63-4D0489937713}" destId="{77A9A13C-FA2B-4C98-ACAB-DB9D03D2540B}" srcOrd="0" destOrd="0" presId="urn:microsoft.com/office/officeart/2005/8/layout/lProcess2"/>
    <dgm:cxn modelId="{84302DA0-B374-4E79-A69F-45FE7F515BF3}" type="presParOf" srcId="{66F78D3B-AC9D-4278-BA63-4D0489937713}" destId="{E78DC47A-B771-413F-AAC3-9DEEBD44D839}" srcOrd="1" destOrd="0" presId="urn:microsoft.com/office/officeart/2005/8/layout/lProcess2"/>
    <dgm:cxn modelId="{DA079BD2-5F7F-4A06-96F5-CCF412B99AA5}" type="presParOf" srcId="{66F78D3B-AC9D-4278-BA63-4D0489937713}" destId="{0F58A99F-4C26-4C77-82B5-FCEBF8443C54}" srcOrd="2" destOrd="0" presId="urn:microsoft.com/office/officeart/2005/8/layout/lProcess2"/>
    <dgm:cxn modelId="{8A091A28-A8B7-4080-83C3-D2CBE5312AF6}" type="presParOf" srcId="{0E1B065F-541C-4C39-ACDA-CBA0B47D9107}" destId="{E67CB825-090E-45DD-91B0-054D5E4985E0}" srcOrd="1" destOrd="0" presId="urn:microsoft.com/office/officeart/2005/8/layout/lProcess2"/>
    <dgm:cxn modelId="{659077D4-B00B-4DC6-9E9B-611B08267137}" type="presParOf" srcId="{0E1B065F-541C-4C39-ACDA-CBA0B47D9107}" destId="{2D95F04C-64B0-4491-A3BA-5C19FF7858DE}" srcOrd="2" destOrd="0" presId="urn:microsoft.com/office/officeart/2005/8/layout/lProcess2"/>
    <dgm:cxn modelId="{C0493B2D-5C49-432D-B8A7-90C4E67C43A9}" type="presParOf" srcId="{2D95F04C-64B0-4491-A3BA-5C19FF7858DE}" destId="{F4B53180-00FF-415A-9178-45B8A5C41CD1}" srcOrd="0" destOrd="0" presId="urn:microsoft.com/office/officeart/2005/8/layout/lProcess2"/>
    <dgm:cxn modelId="{07705B50-9A27-4FFC-802F-56AB93334196}" type="presParOf" srcId="{2D95F04C-64B0-4491-A3BA-5C19FF7858DE}" destId="{0438E4A4-0141-4AC8-80AB-56F109B15D03}" srcOrd="1" destOrd="0" presId="urn:microsoft.com/office/officeart/2005/8/layout/lProcess2"/>
    <dgm:cxn modelId="{B316A9CC-F214-4AF1-9134-7A99D6BD02CF}" type="presParOf" srcId="{2D95F04C-64B0-4491-A3BA-5C19FF7858DE}" destId="{015C8D41-48B4-48EA-B01C-3D56BB212220}" srcOrd="2" destOrd="0" presId="urn:microsoft.com/office/officeart/2005/8/layout/lProcess2"/>
    <dgm:cxn modelId="{897000C1-1E27-42EE-8372-F00FC549E0F1}" type="presParOf" srcId="{015C8D41-48B4-48EA-B01C-3D56BB212220}" destId="{BB697076-E378-4366-8697-AF50100595F2}" srcOrd="0" destOrd="0" presId="urn:microsoft.com/office/officeart/2005/8/layout/lProcess2"/>
    <dgm:cxn modelId="{619D7C26-582C-449B-8A21-99CA3167B78F}" type="presParOf" srcId="{BB697076-E378-4366-8697-AF50100595F2}" destId="{DB3FAF39-C6B2-458E-B10F-A71551FB0D80}" srcOrd="0" destOrd="0" presId="urn:microsoft.com/office/officeart/2005/8/layout/lProcess2"/>
    <dgm:cxn modelId="{FF706619-7089-44A7-AE85-5B140373653B}" type="presParOf" srcId="{BB697076-E378-4366-8697-AF50100595F2}" destId="{2784864D-E7EB-4824-8D75-BC1625E5B67A}" srcOrd="1" destOrd="0" presId="urn:microsoft.com/office/officeart/2005/8/layout/lProcess2"/>
    <dgm:cxn modelId="{30DE0738-D108-483A-B64A-BD269CC37158}" type="presParOf" srcId="{BB697076-E378-4366-8697-AF50100595F2}" destId="{FC349DF0-9513-4590-AEFB-6D4C0366C51B}" srcOrd="2" destOrd="0" presId="urn:microsoft.com/office/officeart/2005/8/layout/lProcess2"/>
    <dgm:cxn modelId="{199A1D19-4D97-4A70-A852-183AA4C2A990}" type="presParOf" srcId="{0E1B065F-541C-4C39-ACDA-CBA0B47D9107}" destId="{A5ED372E-45FA-4859-83EF-00F7F6179D44}" srcOrd="3" destOrd="0" presId="urn:microsoft.com/office/officeart/2005/8/layout/lProcess2"/>
    <dgm:cxn modelId="{305FDDAC-92C2-4A24-A9D3-EEBE23A7C15A}" type="presParOf" srcId="{0E1B065F-541C-4C39-ACDA-CBA0B47D9107}" destId="{43EDEC61-FB8C-48C9-8FAF-58FCE9BB4DCA}" srcOrd="4" destOrd="0" presId="urn:microsoft.com/office/officeart/2005/8/layout/lProcess2"/>
    <dgm:cxn modelId="{737D344D-4F46-45B7-BB2C-60D7FD2553C1}" type="presParOf" srcId="{43EDEC61-FB8C-48C9-8FAF-58FCE9BB4DCA}" destId="{B1806C39-2158-4AA4-9B9D-59B257480E9D}" srcOrd="0" destOrd="0" presId="urn:microsoft.com/office/officeart/2005/8/layout/lProcess2"/>
    <dgm:cxn modelId="{61E475AC-2F89-4D15-AF34-7EAA3C990844}" type="presParOf" srcId="{43EDEC61-FB8C-48C9-8FAF-58FCE9BB4DCA}" destId="{1A44229E-4968-4B7D-83B8-4199C3101767}" srcOrd="1" destOrd="0" presId="urn:microsoft.com/office/officeart/2005/8/layout/lProcess2"/>
    <dgm:cxn modelId="{22FB81D4-A134-4F13-A9F4-238525AFA79D}" type="presParOf" srcId="{43EDEC61-FB8C-48C9-8FAF-58FCE9BB4DCA}" destId="{FA3FAD9A-24FF-4888-A30D-D66319A38FCD}" srcOrd="2" destOrd="0" presId="urn:microsoft.com/office/officeart/2005/8/layout/lProcess2"/>
    <dgm:cxn modelId="{17BC3407-1B05-4993-B56C-B7B97D3B6E59}" type="presParOf" srcId="{FA3FAD9A-24FF-4888-A30D-D66319A38FCD}" destId="{7B85020A-DDE0-480E-8196-8BAB619C5901}" srcOrd="0" destOrd="0" presId="urn:microsoft.com/office/officeart/2005/8/layout/lProcess2"/>
    <dgm:cxn modelId="{47C050B4-E171-4454-9D41-176CC0DBFDDF}" type="presParOf" srcId="{7B85020A-DDE0-480E-8196-8BAB619C5901}" destId="{5E53F7A5-39C7-434E-B8F3-F06940245D60}" srcOrd="0" destOrd="0" presId="urn:microsoft.com/office/officeart/2005/8/layout/lProcess2"/>
    <dgm:cxn modelId="{145165AF-07F6-4FCE-9E1D-D2F1366729B7}" type="presParOf" srcId="{7B85020A-DDE0-480E-8196-8BAB619C5901}" destId="{D9B20CFB-D34D-4F04-AA4C-1DBB9D5B4FD8}" srcOrd="1" destOrd="0" presId="urn:microsoft.com/office/officeart/2005/8/layout/lProcess2"/>
    <dgm:cxn modelId="{49314199-567C-4521-A80F-A056C01B8A8A}" type="presParOf" srcId="{7B85020A-DDE0-480E-8196-8BAB619C5901}" destId="{9DEC3642-DA73-40D5-8E82-0E75534C7A1B}" srcOrd="2" destOrd="0" presId="urn:microsoft.com/office/officeart/2005/8/layout/lProcess2"/>
  </dgm:cxnLst>
  <dgm:bg>
    <a:solidFill>
      <a:schemeClr val="bg1"/>
    </a:solidFill>
  </dgm:bg>
  <dgm:whole>
    <a:ln w="28575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3D942-190E-496D-BB76-6834B1130F23}">
      <dsp:nvSpPr>
        <dsp:cNvPr id="0" name=""/>
        <dsp:cNvSpPr/>
      </dsp:nvSpPr>
      <dsp:spPr>
        <a:xfrm>
          <a:off x="11" y="0"/>
          <a:ext cx="2579687" cy="3313568"/>
        </a:xfrm>
        <a:prstGeom prst="roundRect">
          <a:avLst>
            <a:gd name="adj" fmla="val 10000"/>
          </a:avLst>
        </a:prstGeom>
        <a:solidFill>
          <a:srgbClr val="FFC000"/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solidFill>
                <a:srgbClr val="357166"/>
              </a:solidFill>
            </a:rPr>
            <a:t>Curso</a:t>
          </a:r>
          <a:endParaRPr lang="es-ES" sz="3300" kern="1200" dirty="0">
            <a:solidFill>
              <a:srgbClr val="357166"/>
            </a:solidFill>
          </a:endParaRPr>
        </a:p>
      </dsp:txBody>
      <dsp:txXfrm>
        <a:off x="11" y="0"/>
        <a:ext cx="2579687" cy="994070"/>
      </dsp:txXfrm>
    </dsp:sp>
    <dsp:sp modelId="{77A9A13C-FA2B-4C98-ACAB-DB9D03D2540B}">
      <dsp:nvSpPr>
        <dsp:cNvPr id="0" name=""/>
        <dsp:cNvSpPr/>
      </dsp:nvSpPr>
      <dsp:spPr>
        <a:xfrm>
          <a:off x="258960" y="995041"/>
          <a:ext cx="2063749" cy="999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357166"/>
              </a:solidFill>
            </a:rPr>
            <a:t>Competencia Lingüística Intermedia II</a:t>
          </a:r>
          <a:endParaRPr lang="es-ES" sz="1700" kern="1200" dirty="0">
            <a:solidFill>
              <a:srgbClr val="357166"/>
            </a:solidFill>
          </a:endParaRPr>
        </a:p>
      </dsp:txBody>
      <dsp:txXfrm>
        <a:off x="288222" y="1024303"/>
        <a:ext cx="2005225" cy="940562"/>
      </dsp:txXfrm>
    </dsp:sp>
    <dsp:sp modelId="{0F58A99F-4C26-4C77-82B5-FCEBF8443C54}">
      <dsp:nvSpPr>
        <dsp:cNvPr id="0" name=""/>
        <dsp:cNvSpPr/>
      </dsp:nvSpPr>
      <dsp:spPr>
        <a:xfrm>
          <a:off x="258960" y="2147832"/>
          <a:ext cx="2063749" cy="999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357166"/>
              </a:solidFill>
            </a:rPr>
            <a:t>Práctica I</a:t>
          </a:r>
          <a:endParaRPr lang="es-ES" sz="1700" kern="1200" dirty="0">
            <a:solidFill>
              <a:srgbClr val="357166"/>
            </a:solidFill>
          </a:endParaRPr>
        </a:p>
      </dsp:txBody>
      <dsp:txXfrm>
        <a:off x="288222" y="2177094"/>
        <a:ext cx="2005225" cy="940562"/>
      </dsp:txXfrm>
    </dsp:sp>
    <dsp:sp modelId="{F4B53180-00FF-415A-9178-45B8A5C41CD1}">
      <dsp:nvSpPr>
        <dsp:cNvPr id="0" name=""/>
        <dsp:cNvSpPr/>
      </dsp:nvSpPr>
      <dsp:spPr>
        <a:xfrm>
          <a:off x="2774156" y="0"/>
          <a:ext cx="2579687" cy="3313568"/>
        </a:xfrm>
        <a:prstGeom prst="roundRect">
          <a:avLst>
            <a:gd name="adj" fmla="val 10000"/>
          </a:avLst>
        </a:prstGeom>
        <a:solidFill>
          <a:srgbClr val="FFC000"/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solidFill>
                <a:srgbClr val="357166"/>
              </a:solidFill>
            </a:rPr>
            <a:t>Estrategias </a:t>
          </a:r>
          <a:endParaRPr lang="es-ES" sz="3300" kern="1200" dirty="0">
            <a:solidFill>
              <a:srgbClr val="357166"/>
            </a:solidFill>
          </a:endParaRPr>
        </a:p>
      </dsp:txBody>
      <dsp:txXfrm>
        <a:off x="2774156" y="0"/>
        <a:ext cx="2579687" cy="994070"/>
      </dsp:txXfrm>
    </dsp:sp>
    <dsp:sp modelId="{DB3FAF39-C6B2-458E-B10F-A71551FB0D80}">
      <dsp:nvSpPr>
        <dsp:cNvPr id="0" name=""/>
        <dsp:cNvSpPr/>
      </dsp:nvSpPr>
      <dsp:spPr>
        <a:xfrm>
          <a:off x="3032125" y="995041"/>
          <a:ext cx="2063749" cy="999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rgbClr val="357166"/>
              </a:solidFill>
            </a:rPr>
            <a:t>Evaluación integrada (cuatro habilidades lingüísticas)</a:t>
          </a:r>
          <a:endParaRPr lang="es-ES" sz="1700" kern="1200" dirty="0">
            <a:solidFill>
              <a:srgbClr val="357166"/>
            </a:solidFill>
          </a:endParaRPr>
        </a:p>
      </dsp:txBody>
      <dsp:txXfrm>
        <a:off x="3061387" y="1024303"/>
        <a:ext cx="2005225" cy="940562"/>
      </dsp:txXfrm>
    </dsp:sp>
    <dsp:sp modelId="{FC349DF0-9513-4590-AEFB-6D4C0366C51B}">
      <dsp:nvSpPr>
        <dsp:cNvPr id="0" name=""/>
        <dsp:cNvSpPr/>
      </dsp:nvSpPr>
      <dsp:spPr>
        <a:xfrm>
          <a:off x="3032125" y="2147832"/>
          <a:ext cx="2063749" cy="999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smtClean="0">
              <a:solidFill>
                <a:srgbClr val="357166"/>
              </a:solidFill>
            </a:rPr>
            <a:t>Elaboración de proyecto colaborativo  y exposición oral</a:t>
          </a:r>
          <a:endParaRPr lang="es-ES" sz="1700" kern="1200">
            <a:solidFill>
              <a:srgbClr val="357166"/>
            </a:solidFill>
          </a:endParaRPr>
        </a:p>
      </dsp:txBody>
      <dsp:txXfrm>
        <a:off x="3061387" y="2177094"/>
        <a:ext cx="2005225" cy="940562"/>
      </dsp:txXfrm>
    </dsp:sp>
    <dsp:sp modelId="{B1806C39-2158-4AA4-9B9D-59B257480E9D}">
      <dsp:nvSpPr>
        <dsp:cNvPr id="0" name=""/>
        <dsp:cNvSpPr/>
      </dsp:nvSpPr>
      <dsp:spPr>
        <a:xfrm>
          <a:off x="5548300" y="0"/>
          <a:ext cx="2579687" cy="3313568"/>
        </a:xfrm>
        <a:prstGeom prst="roundRect">
          <a:avLst>
            <a:gd name="adj" fmla="val 10000"/>
          </a:avLst>
        </a:prstGeom>
        <a:solidFill>
          <a:srgbClr val="FFC000"/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solidFill>
                <a:srgbClr val="357166"/>
              </a:solidFill>
            </a:rPr>
            <a:t>Instrumentos</a:t>
          </a:r>
          <a:r>
            <a:rPr lang="es-ES" sz="3300" kern="1200" dirty="0" smtClean="0"/>
            <a:t> </a:t>
          </a:r>
          <a:endParaRPr lang="es-ES" sz="3300" kern="1200" dirty="0"/>
        </a:p>
      </dsp:txBody>
      <dsp:txXfrm>
        <a:off x="5548300" y="0"/>
        <a:ext cx="2579687" cy="994070"/>
      </dsp:txXfrm>
    </dsp:sp>
    <dsp:sp modelId="{5E53F7A5-39C7-434E-B8F3-F06940245D60}">
      <dsp:nvSpPr>
        <dsp:cNvPr id="0" name=""/>
        <dsp:cNvSpPr/>
      </dsp:nvSpPr>
      <dsp:spPr>
        <a:xfrm>
          <a:off x="5805289" y="995041"/>
          <a:ext cx="2063749" cy="999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>
              <a:solidFill>
                <a:srgbClr val="357166"/>
              </a:solidFill>
            </a:rPr>
            <a:t>Pruebas, rúbricas</a:t>
          </a:r>
          <a:endParaRPr lang="es-ES" sz="1700" kern="1200">
            <a:solidFill>
              <a:srgbClr val="357166"/>
            </a:solidFill>
          </a:endParaRPr>
        </a:p>
      </dsp:txBody>
      <dsp:txXfrm>
        <a:off x="5834551" y="1024303"/>
        <a:ext cx="2005225" cy="940562"/>
      </dsp:txXfrm>
    </dsp:sp>
    <dsp:sp modelId="{9DEC3642-DA73-40D5-8E82-0E75534C7A1B}">
      <dsp:nvSpPr>
        <dsp:cNvPr id="0" name=""/>
        <dsp:cNvSpPr/>
      </dsp:nvSpPr>
      <dsp:spPr>
        <a:xfrm>
          <a:off x="5805289" y="2147832"/>
          <a:ext cx="2063749" cy="999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357166"/>
              </a:solidFill>
            </a:rPr>
            <a:t>Rúbrica </a:t>
          </a:r>
          <a:endParaRPr lang="es-ES" sz="1700" kern="1200" dirty="0">
            <a:solidFill>
              <a:srgbClr val="357166"/>
            </a:solidFill>
          </a:endParaRPr>
        </a:p>
      </dsp:txBody>
      <dsp:txXfrm>
        <a:off x="5834551" y="2177094"/>
        <a:ext cx="2005225" cy="940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307F3-937A-C545-9C66-76800E9E7845}" type="datetimeFigureOut">
              <a:rPr lang="es-ES_tradnl" smtClean="0"/>
              <a:t>19/03/2019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B7768-EAF3-9543-9EFB-A03A4DC6D6E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286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7768-EAF3-9543-9EFB-A03A4DC6D6E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8852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7768-EAF3-9543-9EFB-A03A4DC6D6EA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45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7768-EAF3-9543-9EFB-A03A4DC6D6EA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212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7768-EAF3-9543-9EFB-A03A4DC6D6EA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234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7768-EAF3-9543-9EFB-A03A4DC6D6EA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0270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7768-EAF3-9543-9EFB-A03A4DC6D6EA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699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7768-EAF3-9543-9EFB-A03A4DC6D6EA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234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7768-EAF3-9543-9EFB-A03A4DC6D6EA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234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7768-EAF3-9543-9EFB-A03A4DC6D6EA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2346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7768-EAF3-9543-9EFB-A03A4DC6D6EA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234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C0F1-DC5B-4249-9506-F0855EEF01C2}" type="datetimeFigureOut">
              <a:rPr lang="es-ES_tradnl" smtClean="0"/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FE81-FC31-C64C-9095-76F33F422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934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C0F1-DC5B-4249-9506-F0855EEF01C2}" type="datetimeFigureOut">
              <a:rPr lang="es-ES_tradnl" smtClean="0"/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FE81-FC31-C64C-9095-76F33F422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541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C0F1-DC5B-4249-9506-F0855EEF01C2}" type="datetimeFigureOut">
              <a:rPr lang="es-ES_tradnl" smtClean="0"/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FE81-FC31-C64C-9095-76F33F422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018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C0F1-DC5B-4249-9506-F0855EEF01C2}" type="datetimeFigureOut">
              <a:rPr lang="es-ES_tradnl" smtClean="0"/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FE81-FC31-C64C-9095-76F33F422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29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C0F1-DC5B-4249-9506-F0855EEF01C2}" type="datetimeFigureOut">
              <a:rPr lang="es-ES_tradnl" smtClean="0"/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FE81-FC31-C64C-9095-76F33F422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236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C0F1-DC5B-4249-9506-F0855EEF01C2}" type="datetimeFigureOut">
              <a:rPr lang="es-ES_tradnl" smtClean="0"/>
              <a:t>19/03/2019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FE81-FC31-C64C-9095-76F33F422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64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C0F1-DC5B-4249-9506-F0855EEF01C2}" type="datetimeFigureOut">
              <a:rPr lang="es-ES_tradnl" smtClean="0"/>
              <a:t>19/03/2019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FE81-FC31-C64C-9095-76F33F422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19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C0F1-DC5B-4249-9506-F0855EEF01C2}" type="datetimeFigureOut">
              <a:rPr lang="es-ES_tradnl" smtClean="0"/>
              <a:t>19/03/2019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FE81-FC31-C64C-9095-76F33F422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247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C0F1-DC5B-4249-9506-F0855EEF01C2}" type="datetimeFigureOut">
              <a:rPr lang="es-ES_tradnl" smtClean="0"/>
              <a:t>19/03/2019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FE81-FC31-C64C-9095-76F33F422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790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C0F1-DC5B-4249-9506-F0855EEF01C2}" type="datetimeFigureOut">
              <a:rPr lang="es-ES_tradnl" smtClean="0"/>
              <a:t>19/03/2019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FE81-FC31-C64C-9095-76F33F422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767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C0F1-DC5B-4249-9506-F0855EEF01C2}" type="datetimeFigureOut">
              <a:rPr lang="es-ES_tradnl" smtClean="0"/>
              <a:t>19/03/2019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FE81-FC31-C64C-9095-76F33F422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162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C0F1-DC5B-4249-9506-F0855EEF01C2}" type="datetimeFigureOut">
              <a:rPr lang="es-ES_tradnl" smtClean="0"/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7FE81-FC31-C64C-9095-76F33F422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037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HYIUn3G-I&amp;list=PLT6J6PzJlIQpjvIjk8gLh7gCqFVM8Wtwf&amp;index=2&amp;t=0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364065" y="3736623"/>
            <a:ext cx="65086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306007" y="2166963"/>
            <a:ext cx="68279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600" b="1" dirty="0">
                <a:solidFill>
                  <a:schemeClr val="bg1"/>
                </a:solidFill>
              </a:rPr>
              <a:t>La evaluación de ciclo: un proceso clave para la toma de decisiones </a:t>
            </a:r>
            <a:r>
              <a:rPr lang="es-CL" sz="2600" b="1" dirty="0" smtClean="0">
                <a:solidFill>
                  <a:schemeClr val="bg1"/>
                </a:solidFill>
              </a:rPr>
              <a:t>y acciones </a:t>
            </a:r>
            <a:r>
              <a:rPr lang="es-CL" sz="2600" b="1" dirty="0">
                <a:solidFill>
                  <a:schemeClr val="bg1"/>
                </a:solidFill>
              </a:rPr>
              <a:t>oportunas para asegurar el logro del </a:t>
            </a:r>
            <a:r>
              <a:rPr lang="es-CL" sz="2600" b="1" dirty="0" smtClean="0">
                <a:solidFill>
                  <a:schemeClr val="bg1"/>
                </a:solidFill>
              </a:rPr>
              <a:t>perfil </a:t>
            </a:r>
            <a:r>
              <a:rPr lang="es-CL" sz="2600" b="1" dirty="0">
                <a:solidFill>
                  <a:schemeClr val="bg1"/>
                </a:solidFill>
              </a:rPr>
              <a:t>de egreso. </a:t>
            </a:r>
            <a:endParaRPr lang="es-ES_tradnl" sz="2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06007" y="3917791"/>
            <a:ext cx="6624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bg1"/>
                </a:solidFill>
              </a:rPr>
              <a:t>Tania </a:t>
            </a:r>
            <a:r>
              <a:rPr lang="es-CL" sz="2000" dirty="0" smtClean="0">
                <a:solidFill>
                  <a:schemeClr val="bg1"/>
                </a:solidFill>
              </a:rPr>
              <a:t>Tagle O.    Jefa </a:t>
            </a:r>
            <a:r>
              <a:rPr lang="es-CL" sz="2000" dirty="0">
                <a:solidFill>
                  <a:schemeClr val="bg1"/>
                </a:solidFill>
              </a:rPr>
              <a:t>de Carrera </a:t>
            </a:r>
            <a:r>
              <a:rPr lang="es-CL" sz="2000" dirty="0" smtClean="0">
                <a:solidFill>
                  <a:schemeClr val="bg1"/>
                </a:solidFill>
              </a:rPr>
              <a:t>Pedagogía en Inglés</a:t>
            </a:r>
          </a:p>
          <a:p>
            <a:r>
              <a:rPr lang="es-CL" sz="2000" dirty="0" smtClean="0">
                <a:solidFill>
                  <a:schemeClr val="bg1"/>
                </a:solidFill>
              </a:rPr>
              <a:t>Claudia Orrego L. </a:t>
            </a:r>
            <a:r>
              <a:rPr lang="es-CL" sz="2000" dirty="0">
                <a:solidFill>
                  <a:schemeClr val="bg1"/>
                </a:solidFill>
              </a:rPr>
              <a:t>Directora de Desarrollo Curricular.</a:t>
            </a:r>
            <a:endParaRPr lang="es-ES_tradnl" sz="20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9544" y="1650763"/>
            <a:ext cx="3906848" cy="794371"/>
          </a:xfrm>
        </p:spPr>
        <p:txBody>
          <a:bodyPr>
            <a:noAutofit/>
          </a:bodyPr>
          <a:lstStyle/>
          <a:p>
            <a:r>
              <a:rPr lang="es-ES_tradnl" sz="2900" b="1" dirty="0">
                <a:solidFill>
                  <a:srgbClr val="357166"/>
                </a:solidFill>
                <a:latin typeface="+mn-lt"/>
              </a:rPr>
              <a:t>Etapa VI: </a:t>
            </a:r>
            <a:r>
              <a:rPr lang="es-ES_tradnl" sz="2900" dirty="0">
                <a:solidFill>
                  <a:srgbClr val="357166"/>
                </a:solidFill>
                <a:latin typeface="+mn-lt"/>
              </a:rPr>
              <a:t> </a:t>
            </a:r>
            <a:r>
              <a:rPr lang="es-ES_tradnl" sz="2600" b="1" dirty="0">
                <a:solidFill>
                  <a:srgbClr val="357166"/>
                </a:solidFill>
              </a:rPr>
              <a:t>diseño e implementación de plan de mejora (decisiones curriculares)</a:t>
            </a:r>
            <a:r>
              <a:rPr lang="es-ES_tradnl" sz="2800" b="1" dirty="0">
                <a:solidFill>
                  <a:srgbClr val="357166"/>
                </a:solidFill>
              </a:rPr>
              <a:t/>
            </a:r>
            <a:br>
              <a:rPr lang="es-ES_tradnl" sz="2800" b="1" dirty="0">
                <a:solidFill>
                  <a:srgbClr val="357166"/>
                </a:solidFill>
              </a:rPr>
            </a:br>
            <a:endParaRPr lang="es-ES_tradnl" sz="2800" dirty="0">
              <a:solidFill>
                <a:srgbClr val="3571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6392" y="1110510"/>
            <a:ext cx="731039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PID: “Fortalecimiento </a:t>
            </a:r>
            <a:r>
              <a:rPr lang="es-ES_tradnl" dirty="0"/>
              <a:t>de la competencia de producción escrita en estudiantes de la carrera de Pedagogía en Inglés por medio de la incorporación de ayudantes </a:t>
            </a:r>
            <a:r>
              <a:rPr lang="es-ES_tradnl" dirty="0" smtClean="0"/>
              <a:t>e </a:t>
            </a:r>
            <a:r>
              <a:rPr lang="es-ES_tradnl" dirty="0"/>
              <a:t>integrando herramientas de la web 2.0 para escritura</a:t>
            </a:r>
            <a:r>
              <a:rPr lang="es-ES_tradnl" dirty="0" smtClean="0"/>
              <a:t>”</a:t>
            </a:r>
          </a:p>
          <a:p>
            <a:pPr algn="just"/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sz="1200" dirty="0" smtClean="0"/>
              <a:t>informal </a:t>
            </a:r>
            <a:r>
              <a:rPr lang="es-ES" sz="1200" dirty="0" err="1" smtClean="0"/>
              <a:t>letter</a:t>
            </a: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u="sng" dirty="0"/>
              <a:t>https://www.youtube.com/watch?v=XvA-FPiPP7I&amp;list=PLT6J6PzJlIQpjvIjk8gLh7gCqFVM8Wtwf&amp;index=3&amp;t=0s</a:t>
            </a: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err="1" smtClean="0"/>
              <a:t>book</a:t>
            </a:r>
            <a:r>
              <a:rPr lang="es-ES" sz="1200" dirty="0" smtClean="0"/>
              <a:t> </a:t>
            </a:r>
            <a:r>
              <a:rPr lang="es-ES" sz="1200" dirty="0" err="1" smtClean="0"/>
              <a:t>review</a:t>
            </a: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u="sng" dirty="0"/>
              <a:t>https://www.youtube.com/watch?v=S618EQ3Vopk&amp;list=PLT6J6PzJlIQpjvIjk8gLh7gCqFVM8Wtwf&amp;t=0s&amp;index=5</a:t>
            </a: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err="1" smtClean="0"/>
              <a:t>opinion</a:t>
            </a:r>
            <a:r>
              <a:rPr lang="es-ES" sz="1200" dirty="0" smtClean="0"/>
              <a:t> </a:t>
            </a:r>
            <a:r>
              <a:rPr lang="es-ES" sz="1200" dirty="0" err="1" smtClean="0"/>
              <a:t>essay</a:t>
            </a:r>
            <a:r>
              <a:rPr lang="es-ES" sz="1200" dirty="0">
                <a:solidFill>
                  <a:srgbClr val="FF0000"/>
                </a:solidFill>
              </a:rPr>
              <a:t/>
            </a:r>
            <a:br>
              <a:rPr lang="es-ES" sz="1200" dirty="0">
                <a:solidFill>
                  <a:srgbClr val="FF0000"/>
                </a:solidFill>
              </a:rPr>
            </a:br>
            <a:r>
              <a:rPr lang="es-ES" sz="1200" dirty="0">
                <a:solidFill>
                  <a:srgbClr val="FF0000"/>
                </a:solidFill>
              </a:rPr>
              <a:t/>
            </a:r>
            <a:br>
              <a:rPr lang="es-ES" sz="1200" dirty="0">
                <a:solidFill>
                  <a:srgbClr val="FF0000"/>
                </a:solidFill>
              </a:rPr>
            </a:br>
            <a:r>
              <a:rPr lang="es-ES" sz="1200" u="sng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es-ES" sz="1200" u="sng" dirty="0" smtClean="0">
                <a:solidFill>
                  <a:srgbClr val="FF0000"/>
                </a:solidFill>
                <a:hlinkClick r:id="rId3"/>
              </a:rPr>
              <a:t>www.youtube.com/watch?v=XbHYIUn3G-I&amp;list=PLT6J6PzJlIQpjvIjk8gLh7gCqFVM8Wtwf&amp;index=2&amp;t=0s</a:t>
            </a: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err="1" smtClean="0"/>
              <a:t>argumentative</a:t>
            </a:r>
            <a:r>
              <a:rPr lang="es-ES" sz="1200" dirty="0" smtClean="0"/>
              <a:t> </a:t>
            </a:r>
            <a:r>
              <a:rPr lang="es-ES" sz="1200" dirty="0" err="1" smtClean="0"/>
              <a:t>essay</a:t>
            </a: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u="sng" dirty="0"/>
              <a:t>https://www.youtube.com/watch?v=Vzd1ORwpw8g&amp;t=0s&amp;index=4&amp;list=PLT6J6PzJlIQpjvIjk8gLh7gCqFVM8Wtwf</a:t>
            </a:r>
            <a:endParaRPr lang="es-ES_tradn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828122" y="4450677"/>
            <a:ext cx="2970076" cy="9777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357166"/>
                </a:solidFill>
              </a:rPr>
              <a:t>Recursos para el aprendizaje </a:t>
            </a:r>
            <a:endParaRPr lang="es-CL" b="1" dirty="0">
              <a:solidFill>
                <a:srgbClr val="357166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828122" y="3083054"/>
            <a:ext cx="2970076" cy="9777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357166"/>
                </a:solidFill>
              </a:rPr>
              <a:t>Estrategias Didácticas </a:t>
            </a:r>
            <a:endParaRPr lang="es-CL" b="1" dirty="0">
              <a:solidFill>
                <a:srgbClr val="357166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6870" y="194032"/>
            <a:ext cx="7423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</a:rPr>
              <a:t>EVALUACIÓN DE CICLO PEDAGOGÍA EN </a:t>
            </a:r>
            <a:r>
              <a:rPr lang="es-ES_tradnl" sz="2800" b="1" dirty="0" smtClean="0">
                <a:solidFill>
                  <a:schemeClr val="bg1"/>
                </a:solidFill>
              </a:rPr>
              <a:t>INGLÉS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4222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257" y="328957"/>
            <a:ext cx="6225074" cy="794371"/>
          </a:xfrm>
        </p:spPr>
        <p:txBody>
          <a:bodyPr>
            <a:no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Conclusiones </a:t>
            </a:r>
            <a:endParaRPr lang="es-ES_tradnl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9299" y="1207495"/>
            <a:ext cx="10999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CL" sz="2000" dirty="0" smtClean="0">
                <a:solidFill>
                  <a:srgbClr val="357166"/>
                </a:solidFill>
              </a:rPr>
              <a:t>Es fundamental que las carreras puedan analizar diferentes actividades curriculares al final de cada ciclo formativo, a fin de reconocer competencias que nos permiten monitorear el logro del perfil de egreso.</a:t>
            </a:r>
          </a:p>
          <a:p>
            <a:pPr marL="285750" indent="-285750">
              <a:buFontTx/>
              <a:buChar char="-"/>
            </a:pPr>
            <a:endParaRPr lang="es-CL" sz="2000" dirty="0">
              <a:solidFill>
                <a:srgbClr val="357166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CL" sz="2000" dirty="0" smtClean="0">
                <a:solidFill>
                  <a:srgbClr val="357166"/>
                </a:solidFill>
              </a:rPr>
              <a:t>La mayor riqueza de la evaluación está en usar la información o datos recolectados para la toma de decisiones,  a fin de generar  acciones que permitan asegurar el logro del perfil de egreso.</a:t>
            </a:r>
          </a:p>
          <a:p>
            <a:pPr marL="285750" indent="-285750" algn="just">
              <a:buFontTx/>
              <a:buChar char="-"/>
            </a:pPr>
            <a:endParaRPr lang="es-CL" sz="2000" dirty="0" smtClean="0">
              <a:solidFill>
                <a:srgbClr val="357166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CL" sz="2000" dirty="0" smtClean="0">
                <a:solidFill>
                  <a:srgbClr val="357166"/>
                </a:solidFill>
              </a:rPr>
              <a:t>Este proceso permite sustentar planes de mejoras en función de las necesidades de aprendizaje de los estudiantes y generar acciones oportunas y pertinentes.</a:t>
            </a:r>
          </a:p>
          <a:p>
            <a:pPr algn="just"/>
            <a:endParaRPr lang="es-CL" sz="2000" dirty="0" smtClean="0">
              <a:solidFill>
                <a:srgbClr val="357166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CL" sz="2000" dirty="0" smtClean="0">
                <a:solidFill>
                  <a:srgbClr val="357166"/>
                </a:solidFill>
              </a:rPr>
              <a:t>La evaluación de ciclo es un mecanismo institucional,  que complementa otros propios de las Facultades y carreras;  para asegurar la calidad de la formación y el logro del perfil de egreso.</a:t>
            </a:r>
            <a:endParaRPr lang="es-CL" sz="2000" dirty="0">
              <a:solidFill>
                <a:srgbClr val="357166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944" y="4903410"/>
            <a:ext cx="1676545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5364065" y="3736623"/>
            <a:ext cx="65086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306007" y="2166963"/>
            <a:ext cx="68279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evaluación de ciclo: un proceso clave para la toma de decisiones </a:t>
            </a:r>
            <a:r>
              <a:rPr kumimoji="0" lang="es-CL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acciones </a:t>
            </a:r>
            <a:r>
              <a:rPr kumimoji="0" lang="es-CL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oportunas para asegurar el logro del </a:t>
            </a:r>
            <a:r>
              <a:rPr kumimoji="0" lang="es-CL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perfil </a:t>
            </a:r>
            <a:r>
              <a:rPr kumimoji="0" lang="es-CL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egreso. </a:t>
            </a:r>
            <a:endParaRPr kumimoji="0" lang="es-ES_tradnl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06007" y="3917791"/>
            <a:ext cx="6624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Tania 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Tagle O.    Jefa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Carrera 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Pedagogía en Inglés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Claudia Orrego L.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Directora de Desarrollo Curricular.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257" y="328957"/>
            <a:ext cx="6225074" cy="794371"/>
          </a:xfrm>
        </p:spPr>
        <p:txBody>
          <a:bodyPr>
            <a:no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ÍNDICE</a:t>
            </a:r>
            <a:endParaRPr lang="es-ES_tradnl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42257" y="1493822"/>
            <a:ext cx="72614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rgbClr val="357166"/>
                </a:solidFill>
              </a:rPr>
              <a:t>Aproximación desde el Modelo Educativo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rgbClr val="357166"/>
                </a:solidFill>
              </a:rPr>
              <a:t>Evaluación de Ciclo: principios orientadores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rgbClr val="357166"/>
                </a:solidFill>
              </a:rPr>
              <a:t>Etapas de la Evaluación de Ciclo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rgbClr val="357166"/>
                </a:solidFill>
              </a:rPr>
              <a:t>Experiencia Carrera Pedagogía en Inglés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rgbClr val="357166"/>
                </a:solidFill>
              </a:rPr>
              <a:t>Equipo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rgbClr val="357166"/>
                </a:solidFill>
              </a:rPr>
              <a:t>Diseño curricular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rgbClr val="357166"/>
                </a:solidFill>
              </a:rPr>
              <a:t>Retroalimentación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rgbClr val="357166"/>
                </a:solidFill>
              </a:rPr>
              <a:t>Plan de mejora</a:t>
            </a:r>
          </a:p>
          <a:p>
            <a:pPr marL="914400" lvl="1" indent="-457200">
              <a:buFont typeface="+mj-lt"/>
              <a:buAutoNum type="arabicPeriod"/>
            </a:pPr>
            <a:endParaRPr lang="es-CL" sz="2400" dirty="0" smtClean="0">
              <a:solidFill>
                <a:srgbClr val="3571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rgbClr val="357166"/>
                </a:solidFill>
              </a:rPr>
              <a:t>Conclusiones generales </a:t>
            </a:r>
          </a:p>
          <a:p>
            <a:pPr marL="285750" indent="-285750">
              <a:buFontTx/>
              <a:buChar char="-"/>
            </a:pPr>
            <a:endParaRPr lang="es-CL" dirty="0" smtClean="0"/>
          </a:p>
          <a:p>
            <a:pPr marL="285750" indent="-285750">
              <a:buFontTx/>
              <a:buChar char="-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04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0"/>
          <p:cNvSpPr txBox="1">
            <a:spLocks noChangeArrowheads="1"/>
          </p:cNvSpPr>
          <p:nvPr/>
        </p:nvSpPr>
        <p:spPr bwMode="auto">
          <a:xfrm>
            <a:off x="1317335" y="2202706"/>
            <a:ext cx="30416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L" altLang="es-ES_tradnl" sz="1800" b="1" dirty="0">
                <a:solidFill>
                  <a:srgbClr val="357166"/>
                </a:solidFill>
              </a:rPr>
              <a:t>FORMACIÓN BASADA EN COMPETENCIAS:</a:t>
            </a:r>
            <a:r>
              <a:rPr lang="es-CL" altLang="es-ES_tradnl" sz="1800" dirty="0">
                <a:solidFill>
                  <a:srgbClr val="357166"/>
                </a:solidFill>
              </a:rPr>
              <a:t> un compromiso con la calidad del aprendizaje</a:t>
            </a:r>
            <a:endParaRPr lang="es-ES_tradnl" altLang="es-ES_tradnl" sz="1800" dirty="0">
              <a:solidFill>
                <a:srgbClr val="357166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338638" y="2528888"/>
            <a:ext cx="487362" cy="144462"/>
            <a:chOff x="4338638" y="2528888"/>
            <a:chExt cx="487362" cy="144462"/>
          </a:xfrm>
        </p:grpSpPr>
        <p:sp>
          <p:nvSpPr>
            <p:cNvPr id="9" name="Elipse 8"/>
            <p:cNvSpPr/>
            <p:nvPr/>
          </p:nvSpPr>
          <p:spPr bwMode="auto">
            <a:xfrm>
              <a:off x="4338638" y="2528888"/>
              <a:ext cx="144462" cy="144462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endParaRPr lang="es-ES_tradnl" altLang="es-CL" smtClean="0">
                <a:solidFill>
                  <a:srgbClr val="FFFFFF"/>
                </a:solidFill>
              </a:endParaRPr>
            </a:p>
          </p:txBody>
        </p:sp>
        <p:cxnSp>
          <p:nvCxnSpPr>
            <p:cNvPr id="10" name="Conector recto 9"/>
            <p:cNvCxnSpPr/>
            <p:nvPr/>
          </p:nvCxnSpPr>
          <p:spPr bwMode="auto">
            <a:xfrm flipV="1">
              <a:off x="4497388" y="2601913"/>
              <a:ext cx="328612" cy="0"/>
            </a:xfrm>
            <a:prstGeom prst="line">
              <a:avLst/>
            </a:prstGeom>
            <a:ln w="12700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uadroTexto 6"/>
          <p:cNvSpPr txBox="1">
            <a:spLocks noChangeArrowheads="1"/>
          </p:cNvSpPr>
          <p:nvPr/>
        </p:nvSpPr>
        <p:spPr bwMode="auto">
          <a:xfrm>
            <a:off x="5260975" y="5353050"/>
            <a:ext cx="2655888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ES_tradnl" sz="1800" b="1" dirty="0">
                <a:solidFill>
                  <a:srgbClr val="357166"/>
                </a:solidFill>
              </a:rPr>
              <a:t>LAS TIC </a:t>
            </a:r>
            <a:r>
              <a:rPr lang="es-CL" altLang="es-ES_tradnl" sz="1800" dirty="0">
                <a:solidFill>
                  <a:srgbClr val="357166"/>
                </a:solidFill>
              </a:rPr>
              <a:t>en el proceso de enseñanza y aprendizaje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_tradnl" sz="1800" dirty="0">
              <a:solidFill>
                <a:srgbClr val="357166"/>
              </a:solidFill>
            </a:endParaRPr>
          </a:p>
        </p:txBody>
      </p:sp>
      <p:sp>
        <p:nvSpPr>
          <p:cNvPr id="12" name="CuadroTexto 7"/>
          <p:cNvSpPr txBox="1">
            <a:spLocks noChangeArrowheads="1"/>
          </p:cNvSpPr>
          <p:nvPr/>
        </p:nvSpPr>
        <p:spPr bwMode="auto">
          <a:xfrm>
            <a:off x="8559800" y="2492375"/>
            <a:ext cx="2811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ES_tradnl" sz="1800" b="1" dirty="0">
                <a:solidFill>
                  <a:srgbClr val="357166"/>
                </a:solidFill>
              </a:rPr>
              <a:t>EDUCACIÓN CONTINUA: </a:t>
            </a:r>
            <a:r>
              <a:rPr lang="es-CL" altLang="es-ES_tradnl" sz="1800" dirty="0">
                <a:solidFill>
                  <a:srgbClr val="357166"/>
                </a:solidFill>
              </a:rPr>
              <a:t>aprendizaje </a:t>
            </a:r>
            <a:r>
              <a:rPr lang="es-CL" altLang="es-ES_tradnl" sz="1800" dirty="0" smtClean="0">
                <a:solidFill>
                  <a:srgbClr val="357166"/>
                </a:solidFill>
              </a:rPr>
              <a:t>para </a:t>
            </a:r>
            <a:r>
              <a:rPr lang="es-CL" altLang="es-ES_tradnl" sz="1800" dirty="0">
                <a:solidFill>
                  <a:srgbClr val="357166"/>
                </a:solidFill>
              </a:rPr>
              <a:t>la vida en un marco de equidad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_tradnl" sz="1800" dirty="0">
              <a:solidFill>
                <a:srgbClr val="357166"/>
              </a:solidFill>
            </a:endParaRPr>
          </a:p>
        </p:txBody>
      </p:sp>
      <p:sp>
        <p:nvSpPr>
          <p:cNvPr id="13" name="CuadroTexto 8"/>
          <p:cNvSpPr txBox="1">
            <a:spLocks noChangeArrowheads="1"/>
          </p:cNvSpPr>
          <p:nvPr/>
        </p:nvSpPr>
        <p:spPr bwMode="auto">
          <a:xfrm>
            <a:off x="8466138" y="4094163"/>
            <a:ext cx="2600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ES_tradnl" sz="1800" b="1" dirty="0">
                <a:solidFill>
                  <a:srgbClr val="357166"/>
                </a:solidFill>
              </a:rPr>
              <a:t>FORMACIÓN HUMANISTA CRISTIANA 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_tradnl" sz="1800" dirty="0">
              <a:solidFill>
                <a:srgbClr val="357166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4818064" y="4241800"/>
            <a:ext cx="601661" cy="425450"/>
            <a:chOff x="4818064" y="4241800"/>
            <a:chExt cx="601661" cy="425450"/>
          </a:xfrm>
        </p:grpSpPr>
        <p:sp>
          <p:nvSpPr>
            <p:cNvPr id="15" name="Elipse 14"/>
            <p:cNvSpPr/>
            <p:nvPr/>
          </p:nvSpPr>
          <p:spPr bwMode="auto">
            <a:xfrm rot="19685451">
              <a:off x="4818064" y="4522788"/>
              <a:ext cx="144462" cy="144462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endParaRPr lang="es-ES_tradnl" altLang="es-CL" smtClean="0">
                <a:solidFill>
                  <a:srgbClr val="FFFFFF"/>
                </a:solidFill>
              </a:endParaRPr>
            </a:p>
          </p:txBody>
        </p:sp>
        <p:cxnSp>
          <p:nvCxnSpPr>
            <p:cNvPr id="16" name="Conector recto 15"/>
            <p:cNvCxnSpPr/>
            <p:nvPr/>
          </p:nvCxnSpPr>
          <p:spPr bwMode="auto">
            <a:xfrm flipV="1">
              <a:off x="4962525" y="4241800"/>
              <a:ext cx="457200" cy="307975"/>
            </a:xfrm>
            <a:prstGeom prst="line">
              <a:avLst/>
            </a:prstGeom>
            <a:ln w="12700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/>
          <p:cNvGrpSpPr/>
          <p:nvPr/>
        </p:nvGrpSpPr>
        <p:grpSpPr>
          <a:xfrm>
            <a:off x="6327775" y="4572000"/>
            <a:ext cx="307975" cy="758825"/>
            <a:chOff x="6327775" y="4572000"/>
            <a:chExt cx="307975" cy="758825"/>
          </a:xfrm>
        </p:grpSpPr>
        <p:sp>
          <p:nvSpPr>
            <p:cNvPr id="18" name="Elipse 17"/>
            <p:cNvSpPr/>
            <p:nvPr/>
          </p:nvSpPr>
          <p:spPr bwMode="auto">
            <a:xfrm rot="16200000">
              <a:off x="6384132" y="5176043"/>
              <a:ext cx="165100" cy="144463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endParaRPr lang="es-ES_tradnl" altLang="es-CL" smtClean="0">
                <a:solidFill>
                  <a:srgbClr val="FFFFFF"/>
                </a:solidFill>
              </a:endParaRPr>
            </a:p>
          </p:txBody>
        </p:sp>
        <p:cxnSp>
          <p:nvCxnSpPr>
            <p:cNvPr id="19" name="Conector recto 18"/>
            <p:cNvCxnSpPr/>
            <p:nvPr/>
          </p:nvCxnSpPr>
          <p:spPr bwMode="auto">
            <a:xfrm rot="18114549" flipV="1">
              <a:off x="6221413" y="4678362"/>
              <a:ext cx="520699" cy="307975"/>
            </a:xfrm>
            <a:prstGeom prst="line">
              <a:avLst/>
            </a:prstGeom>
            <a:ln w="12700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/>
          <p:nvPr/>
        </p:nvGrpSpPr>
        <p:grpSpPr>
          <a:xfrm>
            <a:off x="7886700" y="3824288"/>
            <a:ext cx="544513" cy="457200"/>
            <a:chOff x="7886700" y="3824288"/>
            <a:chExt cx="544513" cy="457200"/>
          </a:xfrm>
        </p:grpSpPr>
        <p:sp>
          <p:nvSpPr>
            <p:cNvPr id="21" name="Elipse 20"/>
            <p:cNvSpPr/>
            <p:nvPr/>
          </p:nvSpPr>
          <p:spPr bwMode="auto">
            <a:xfrm rot="12485451">
              <a:off x="8286750" y="4124325"/>
              <a:ext cx="144463" cy="144463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endParaRPr lang="es-ES_tradnl" altLang="es-CL" smtClean="0">
                <a:solidFill>
                  <a:srgbClr val="FFFFFF"/>
                </a:solidFill>
              </a:endParaRPr>
            </a:p>
          </p:txBody>
        </p:sp>
        <p:cxnSp>
          <p:nvCxnSpPr>
            <p:cNvPr id="22" name="Conector recto 21"/>
            <p:cNvCxnSpPr/>
            <p:nvPr/>
          </p:nvCxnSpPr>
          <p:spPr bwMode="auto">
            <a:xfrm rot="14400000" flipV="1">
              <a:off x="7812088" y="3898900"/>
              <a:ext cx="457200" cy="307975"/>
            </a:xfrm>
            <a:prstGeom prst="line">
              <a:avLst/>
            </a:prstGeom>
            <a:ln w="12700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/>
          <p:cNvGrpSpPr/>
          <p:nvPr/>
        </p:nvGrpSpPr>
        <p:grpSpPr>
          <a:xfrm>
            <a:off x="8021638" y="2609850"/>
            <a:ext cx="487362" cy="144463"/>
            <a:chOff x="8021638" y="2609850"/>
            <a:chExt cx="487362" cy="144463"/>
          </a:xfrm>
        </p:grpSpPr>
        <p:sp>
          <p:nvSpPr>
            <p:cNvPr id="24" name="Elipse 23"/>
            <p:cNvSpPr/>
            <p:nvPr/>
          </p:nvSpPr>
          <p:spPr bwMode="auto">
            <a:xfrm rot="10800000">
              <a:off x="8364538" y="2609850"/>
              <a:ext cx="144462" cy="144463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endParaRPr lang="es-ES_tradnl" altLang="es-CL" smtClean="0">
                <a:solidFill>
                  <a:srgbClr val="FFFFFF"/>
                </a:solidFill>
              </a:endParaRPr>
            </a:p>
          </p:txBody>
        </p:sp>
        <p:cxnSp>
          <p:nvCxnSpPr>
            <p:cNvPr id="25" name="Conector recto 24"/>
            <p:cNvCxnSpPr/>
            <p:nvPr/>
          </p:nvCxnSpPr>
          <p:spPr bwMode="auto">
            <a:xfrm rot="10800000" flipV="1">
              <a:off x="8021638" y="2693988"/>
              <a:ext cx="328612" cy="0"/>
            </a:xfrm>
            <a:prstGeom prst="line">
              <a:avLst/>
            </a:prstGeom>
            <a:ln w="12700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dondear rectángulo de esquina diagonal 25"/>
          <p:cNvSpPr/>
          <p:nvPr/>
        </p:nvSpPr>
        <p:spPr>
          <a:xfrm>
            <a:off x="1492250" y="4460875"/>
            <a:ext cx="3305175" cy="1370013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rgbClr val="047DBC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>
              <a:solidFill>
                <a:srgbClr val="357166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4792663" y="1377950"/>
            <a:ext cx="3200400" cy="3200400"/>
            <a:chOff x="4792663" y="1377950"/>
            <a:chExt cx="3200400" cy="3200400"/>
          </a:xfrm>
        </p:grpSpPr>
        <p:sp>
          <p:nvSpPr>
            <p:cNvPr id="28" name="Elipse 27"/>
            <p:cNvSpPr/>
            <p:nvPr/>
          </p:nvSpPr>
          <p:spPr bwMode="auto">
            <a:xfrm>
              <a:off x="4792663" y="1377950"/>
              <a:ext cx="3200400" cy="3200400"/>
            </a:xfrm>
            <a:prstGeom prst="ellipse">
              <a:avLst/>
            </a:prstGeom>
            <a:gradFill flip="none" rotWithShape="1">
              <a:gsLst>
                <a:gs pos="0">
                  <a:srgbClr val="047DBC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endParaRPr lang="es-ES_tradnl" altLang="es-CL" smtClean="0">
                <a:solidFill>
                  <a:srgbClr val="FFFFFF"/>
                </a:solidFill>
              </a:endParaRPr>
            </a:p>
          </p:txBody>
        </p:sp>
        <p:pic>
          <p:nvPicPr>
            <p:cNvPr id="29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826" y="1423502"/>
              <a:ext cx="3085986" cy="3085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Elipse 29"/>
            <p:cNvSpPr/>
            <p:nvPr/>
          </p:nvSpPr>
          <p:spPr bwMode="auto">
            <a:xfrm>
              <a:off x="4835525" y="1428750"/>
              <a:ext cx="3105150" cy="310673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endParaRPr lang="es-ES_tradnl" altLang="es-CL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CuadroTexto 36"/>
          <p:cNvSpPr txBox="1">
            <a:spLocks noChangeArrowheads="1"/>
          </p:cNvSpPr>
          <p:nvPr/>
        </p:nvSpPr>
        <p:spPr bwMode="auto">
          <a:xfrm>
            <a:off x="1552575" y="4583113"/>
            <a:ext cx="3170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ES_tradnl" sz="2000" b="1" dirty="0">
                <a:solidFill>
                  <a:srgbClr val="357166"/>
                </a:solidFill>
              </a:rPr>
              <a:t>APRENDIZAJE SIGNIFICATIVO Y CENTRADO EN EL ESTUDIANTE</a:t>
            </a:r>
            <a:endParaRPr lang="es-ES_tradnl" altLang="es-ES_tradnl" sz="2000" b="1" dirty="0">
              <a:solidFill>
                <a:srgbClr val="357166"/>
              </a:solidFill>
            </a:endParaRPr>
          </a:p>
        </p:txBody>
      </p:sp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0" y="328957"/>
            <a:ext cx="7260879" cy="79437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CL" altLang="es-ES_tradnl" sz="4000" b="1" dirty="0" smtClean="0">
                <a:solidFill>
                  <a:srgbClr val="0C62AC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altLang="es-ES_tradnl" sz="4000" b="1" dirty="0" smtClean="0">
                <a:solidFill>
                  <a:srgbClr val="0C62AC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altLang="es-ES_tradnl" sz="4000" b="1" dirty="0">
                <a:solidFill>
                  <a:srgbClr val="0C62AC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altLang="es-ES_tradnl" sz="4000" b="1" dirty="0">
                <a:solidFill>
                  <a:srgbClr val="0C62AC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altLang="es-ES_tradnl" sz="2800" b="1" dirty="0" smtClean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APROXIMACIÓN DESDE EL MODELO EDUCATIVO</a:t>
            </a:r>
            <a:r>
              <a:rPr lang="es-CL" altLang="es-ES_tradnl" sz="3600" b="1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altLang="es-ES_tradnl" sz="3600" b="1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altLang="es-ES_tradnl" sz="3600" b="1" dirty="0">
                <a:solidFill>
                  <a:schemeClr val="bg1"/>
                </a:solidFill>
              </a:rPr>
              <a:t/>
            </a:r>
            <a:br>
              <a:rPr lang="es-CL" altLang="es-ES_tradnl" sz="3600" b="1" dirty="0">
                <a:solidFill>
                  <a:schemeClr val="bg1"/>
                </a:solidFill>
              </a:rPr>
            </a:br>
            <a:r>
              <a:rPr lang="es-CL" altLang="es-ES_tradnl" sz="2800" b="1" dirty="0">
                <a:solidFill>
                  <a:srgbClr val="0C62AC"/>
                </a:solidFill>
              </a:rPr>
              <a:t/>
            </a:r>
            <a:br>
              <a:rPr lang="es-CL" altLang="es-ES_tradnl" sz="2800" b="1" dirty="0">
                <a:solidFill>
                  <a:srgbClr val="0C62AC"/>
                </a:solidFill>
              </a:rPr>
            </a:br>
            <a:endParaRPr lang="es-ES_tradnl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upo 75"/>
          <p:cNvGrpSpPr/>
          <p:nvPr/>
        </p:nvGrpSpPr>
        <p:grpSpPr>
          <a:xfrm>
            <a:off x="213853" y="1116250"/>
            <a:ext cx="11395963" cy="5009521"/>
            <a:chOff x="454025" y="358775"/>
            <a:chExt cx="11303000" cy="5620155"/>
          </a:xfrm>
        </p:grpSpPr>
        <p:pic>
          <p:nvPicPr>
            <p:cNvPr id="77" name="Imagen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450" y="3678238"/>
              <a:ext cx="3089275" cy="768350"/>
            </a:xfrm>
            <a:prstGeom prst="rect">
              <a:avLst/>
            </a:prstGeom>
            <a:solidFill>
              <a:srgbClr val="357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Imagen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675" y="358775"/>
              <a:ext cx="3627438" cy="901700"/>
            </a:xfrm>
            <a:prstGeom prst="rect">
              <a:avLst/>
            </a:prstGeom>
            <a:solidFill>
              <a:srgbClr val="357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Rectángulo 2"/>
            <p:cNvSpPr>
              <a:spLocks noChangeArrowheads="1"/>
            </p:cNvSpPr>
            <p:nvPr/>
          </p:nvSpPr>
          <p:spPr bwMode="auto">
            <a:xfrm>
              <a:off x="8143875" y="1495425"/>
              <a:ext cx="3514725" cy="133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CL" altLang="es-CL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Resultados de aprendizaje y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CL" altLang="es-CL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niveles de competencias declaradas con la finalidad de verificar el desarrollo de las competencias mediante el </a:t>
              </a:r>
              <a:r>
                <a:rPr lang="es-CL" altLang="es-CL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desempeño de los estudiantes</a:t>
              </a:r>
            </a:p>
          </p:txBody>
        </p:sp>
        <p:sp>
          <p:nvSpPr>
            <p:cNvPr id="80" name="Rectángulo 4"/>
            <p:cNvSpPr>
              <a:spLocks noChangeArrowheads="1"/>
            </p:cNvSpPr>
            <p:nvPr/>
          </p:nvSpPr>
          <p:spPr bwMode="auto">
            <a:xfrm>
              <a:off x="6005513" y="3753973"/>
              <a:ext cx="2711450" cy="588184"/>
            </a:xfrm>
            <a:prstGeom prst="rect">
              <a:avLst/>
            </a:prstGeom>
            <a:solidFill>
              <a:srgbClr val="357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s-CL" sz="1600" b="1" dirty="0">
                  <a:solidFill>
                    <a:schemeClr val="bg1"/>
                  </a:solidFill>
                </a:rPr>
                <a:t>Mecanismo de evaluación y seguimiento curricular</a:t>
              </a:r>
            </a:p>
          </p:txBody>
        </p:sp>
        <p:sp>
          <p:nvSpPr>
            <p:cNvPr id="81" name="CuadroTexto 5"/>
            <p:cNvSpPr txBox="1">
              <a:spLocks noChangeArrowheads="1"/>
            </p:cNvSpPr>
            <p:nvPr/>
          </p:nvSpPr>
          <p:spPr bwMode="auto">
            <a:xfrm>
              <a:off x="4806156" y="4468749"/>
              <a:ext cx="5156200" cy="93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s-CL" sz="1600" dirty="0">
                  <a:solidFill>
                    <a:srgbClr val="357166"/>
                  </a:solidFill>
                </a:rPr>
                <a:t>Garantizar que dicha formación se desarrolle de acuerdo a lo especificado en cada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s-CL" sz="1600" b="1" dirty="0">
                  <a:solidFill>
                    <a:srgbClr val="357166"/>
                  </a:solidFill>
                </a:rPr>
                <a:t>perfil de egreso</a:t>
              </a:r>
            </a:p>
          </p:txBody>
        </p:sp>
        <p:sp>
          <p:nvSpPr>
            <p:cNvPr id="82" name="CuadroTexto 7"/>
            <p:cNvSpPr txBox="1">
              <a:spLocks noChangeArrowheads="1"/>
            </p:cNvSpPr>
            <p:nvPr/>
          </p:nvSpPr>
          <p:spPr bwMode="auto">
            <a:xfrm>
              <a:off x="5438776" y="5495520"/>
              <a:ext cx="3787775" cy="483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s-CL" sz="2200" b="1" dirty="0">
                  <a:solidFill>
                    <a:srgbClr val="357166"/>
                  </a:solidFill>
                </a:rPr>
                <a:t>Aseguramiento de la calidad</a:t>
              </a:r>
            </a:p>
          </p:txBody>
        </p:sp>
        <p:sp>
          <p:nvSpPr>
            <p:cNvPr id="83" name="CuadroTexto 82"/>
            <p:cNvSpPr txBox="1">
              <a:spLocks noChangeArrowheads="1"/>
            </p:cNvSpPr>
            <p:nvPr/>
          </p:nvSpPr>
          <p:spPr bwMode="auto">
            <a:xfrm>
              <a:off x="10209212" y="5144627"/>
              <a:ext cx="1449387" cy="588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>
                <a:defRPr/>
              </a:pPr>
              <a:r>
                <a:rPr lang="es-CL" altLang="es-ES_tradnl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Política de </a:t>
              </a:r>
            </a:p>
            <a:p>
              <a:pPr algn="ctr">
                <a:defRPr/>
              </a:pPr>
              <a:r>
                <a:rPr lang="es-CL" altLang="es-ES_tradnl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calidad UCT</a:t>
              </a:r>
            </a:p>
          </p:txBody>
        </p:sp>
        <p:sp>
          <p:nvSpPr>
            <p:cNvPr id="84" name="Redondear rectángulo de esquina diagonal 83"/>
            <p:cNvSpPr/>
            <p:nvPr/>
          </p:nvSpPr>
          <p:spPr>
            <a:xfrm>
              <a:off x="3795713" y="1343025"/>
              <a:ext cx="3581400" cy="1958975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600" dirty="0"/>
            </a:p>
          </p:txBody>
        </p:sp>
        <p:sp>
          <p:nvSpPr>
            <p:cNvPr id="85" name="CuadroTexto 84"/>
            <p:cNvSpPr txBox="1"/>
            <p:nvPr/>
          </p:nvSpPr>
          <p:spPr>
            <a:xfrm>
              <a:off x="3856038" y="1449388"/>
              <a:ext cx="3552825" cy="3405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>
                <a:buFont typeface="Arial" charset="0"/>
                <a:buChar char="•"/>
                <a:defRPr/>
              </a:pPr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Retroalimentación bidireccional </a:t>
              </a:r>
            </a:p>
          </p:txBody>
        </p:sp>
        <p:sp>
          <p:nvSpPr>
            <p:cNvPr id="86" name="CuadroTexto 9"/>
            <p:cNvSpPr txBox="1">
              <a:spLocks noChangeArrowheads="1"/>
            </p:cNvSpPr>
            <p:nvPr/>
          </p:nvSpPr>
          <p:spPr bwMode="auto">
            <a:xfrm>
              <a:off x="4100513" y="500063"/>
              <a:ext cx="2736850" cy="588184"/>
            </a:xfrm>
            <a:prstGeom prst="rect">
              <a:avLst/>
            </a:prstGeom>
            <a:solidFill>
              <a:srgbClr val="357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s-ES_tradnl" sz="1600" b="1" dirty="0">
                  <a:solidFill>
                    <a:schemeClr val="bg1"/>
                  </a:solidFill>
                </a:rPr>
                <a:t>Principio Evaluación Integrada: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s-ES_tradnl" altLang="es-ES_tradnl" sz="1600" dirty="0">
                <a:solidFill>
                  <a:schemeClr val="bg1"/>
                </a:solidFill>
              </a:endParaRPr>
            </a:p>
          </p:txBody>
        </p:sp>
        <p:sp>
          <p:nvSpPr>
            <p:cNvPr id="87" name="Rectángulo 86"/>
            <p:cNvSpPr/>
            <p:nvPr/>
          </p:nvSpPr>
          <p:spPr>
            <a:xfrm>
              <a:off x="4465638" y="3008313"/>
              <a:ext cx="2344737" cy="568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1600" dirty="0">
                  <a:solidFill>
                    <a:srgbClr val="357166"/>
                  </a:solidFill>
                </a:rPr>
                <a:t>ENSEÑANZA SITUADA</a:t>
              </a:r>
            </a:p>
          </p:txBody>
        </p:sp>
        <p:pic>
          <p:nvPicPr>
            <p:cNvPr id="88" name="Imagen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175" y="393700"/>
              <a:ext cx="3625850" cy="903288"/>
            </a:xfrm>
            <a:prstGeom prst="rect">
              <a:avLst/>
            </a:prstGeom>
            <a:solidFill>
              <a:srgbClr val="357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CuadroTexto 33"/>
            <p:cNvSpPr txBox="1">
              <a:spLocks noChangeArrowheads="1"/>
            </p:cNvSpPr>
            <p:nvPr/>
          </p:nvSpPr>
          <p:spPr bwMode="auto">
            <a:xfrm>
              <a:off x="8377238" y="522288"/>
              <a:ext cx="2736850" cy="588184"/>
            </a:xfrm>
            <a:prstGeom prst="rect">
              <a:avLst/>
            </a:prstGeom>
            <a:solidFill>
              <a:srgbClr val="357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s-ES_tradnl" sz="1600" b="1" dirty="0">
                  <a:solidFill>
                    <a:schemeClr val="bg1"/>
                  </a:solidFill>
                </a:rPr>
                <a:t>La Evaluación debe considerar: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s-ES_tradnl" altLang="es-ES_tradnl" sz="1600" dirty="0">
                <a:solidFill>
                  <a:schemeClr val="bg1"/>
                </a:solidFill>
              </a:endParaRPr>
            </a:p>
          </p:txBody>
        </p:sp>
        <p:sp>
          <p:nvSpPr>
            <p:cNvPr id="90" name="Redondear rectángulo de esquina diagonal 89"/>
            <p:cNvSpPr/>
            <p:nvPr/>
          </p:nvSpPr>
          <p:spPr>
            <a:xfrm>
              <a:off x="8131175" y="1393825"/>
              <a:ext cx="3581400" cy="1958975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600" dirty="0"/>
            </a:p>
          </p:txBody>
        </p:sp>
        <p:pic>
          <p:nvPicPr>
            <p:cNvPr id="91" name="Imagen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6038" y="3861254"/>
              <a:ext cx="373063" cy="40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" name="Agrupar 47"/>
            <p:cNvGrpSpPr>
              <a:grpSpLocks/>
            </p:cNvGrpSpPr>
            <p:nvPr/>
          </p:nvGrpSpPr>
          <p:grpSpPr bwMode="auto">
            <a:xfrm>
              <a:off x="8936038" y="3432173"/>
              <a:ext cx="1200152" cy="631486"/>
              <a:chOff x="8937210" y="3431884"/>
              <a:chExt cx="1198682" cy="632138"/>
            </a:xfrm>
          </p:grpSpPr>
          <p:cxnSp>
            <p:nvCxnSpPr>
              <p:cNvPr id="107" name="Conector recto 106"/>
              <p:cNvCxnSpPr>
                <a:stCxn id="91" idx="1"/>
              </p:cNvCxnSpPr>
              <p:nvPr/>
            </p:nvCxnSpPr>
            <p:spPr>
              <a:xfrm flipV="1">
                <a:off x="8937210" y="4063224"/>
                <a:ext cx="1198682" cy="798"/>
              </a:xfrm>
              <a:prstGeom prst="line">
                <a:avLst/>
              </a:prstGeom>
              <a:ln w="12700"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ector recto 107"/>
              <p:cNvCxnSpPr/>
              <p:nvPr/>
            </p:nvCxnSpPr>
            <p:spPr>
              <a:xfrm flipV="1">
                <a:off x="10135892" y="3431884"/>
                <a:ext cx="0" cy="631340"/>
              </a:xfrm>
              <a:prstGeom prst="line">
                <a:avLst/>
              </a:prstGeom>
              <a:ln w="12700"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3" name="Imagen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300" y="757238"/>
              <a:ext cx="3127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Imagen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638" y="3840163"/>
              <a:ext cx="374650" cy="40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5" name="Conector recto 94"/>
            <p:cNvCxnSpPr/>
            <p:nvPr/>
          </p:nvCxnSpPr>
          <p:spPr>
            <a:xfrm>
              <a:off x="4002088" y="4037013"/>
              <a:ext cx="1608137" cy="0"/>
            </a:xfrm>
            <a:prstGeom prst="line">
              <a:avLst/>
            </a:prstGeom>
            <a:ln w="12700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95"/>
            <p:cNvCxnSpPr/>
            <p:nvPr/>
          </p:nvCxnSpPr>
          <p:spPr>
            <a:xfrm flipV="1">
              <a:off x="3062288" y="936625"/>
              <a:ext cx="0" cy="2000250"/>
            </a:xfrm>
            <a:prstGeom prst="line">
              <a:avLst/>
            </a:prstGeom>
            <a:ln w="12700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CuadroTexto 49"/>
            <p:cNvSpPr txBox="1">
              <a:spLocks noChangeArrowheads="1"/>
            </p:cNvSpPr>
            <p:nvPr/>
          </p:nvSpPr>
          <p:spPr bwMode="auto">
            <a:xfrm>
              <a:off x="3875088" y="1747838"/>
              <a:ext cx="3157537" cy="835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s-CL" altLang="es-CL" sz="1600" dirty="0">
                  <a:solidFill>
                    <a:srgbClr val="595959"/>
                  </a:solidFill>
                </a:rPr>
                <a:t>Criterios conocidos </a:t>
              </a:r>
            </a:p>
            <a:p>
              <a:pPr>
                <a:spcBef>
                  <a:spcPct val="0"/>
                </a:spcBef>
              </a:pPr>
              <a:r>
                <a:rPr lang="es-CL" altLang="es-CL" sz="1600" dirty="0">
                  <a:solidFill>
                    <a:srgbClr val="595959"/>
                  </a:solidFill>
                </a:rPr>
                <a:t>Evidencias de desempeño </a:t>
              </a:r>
            </a:p>
            <a:p>
              <a:pPr>
                <a:spcBef>
                  <a:spcPct val="0"/>
                </a:spcBef>
              </a:pPr>
              <a:r>
                <a:rPr lang="es-CL" altLang="es-CL" sz="1600" dirty="0">
                  <a:solidFill>
                    <a:srgbClr val="595959"/>
                  </a:solidFill>
                </a:rPr>
                <a:t>Evaluación y autoevaluación</a:t>
              </a:r>
              <a:endParaRPr lang="es-ES_tradnl" altLang="es-CL" sz="1600" dirty="0"/>
            </a:p>
          </p:txBody>
        </p:sp>
        <p:sp>
          <p:nvSpPr>
            <p:cNvPr id="98" name="CuadroTexto 50"/>
            <p:cNvSpPr txBox="1">
              <a:spLocks noChangeArrowheads="1"/>
            </p:cNvSpPr>
            <p:nvPr/>
          </p:nvSpPr>
          <p:spPr bwMode="auto">
            <a:xfrm>
              <a:off x="4032250" y="2613025"/>
              <a:ext cx="3300413" cy="588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lvl="1">
                <a:spcBef>
                  <a:spcPct val="0"/>
                </a:spcBef>
                <a:buFontTx/>
                <a:buNone/>
              </a:pPr>
              <a:r>
                <a:rPr lang="es-CL" altLang="es-CL" sz="1600" b="1" dirty="0">
                  <a:solidFill>
                    <a:srgbClr val="595959"/>
                  </a:solidFill>
                </a:rPr>
                <a:t>“PARA LA MEJORA CONTINUA”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s-ES_tradnl" altLang="es-CL" sz="1600" b="1" dirty="0">
                <a:solidFill>
                  <a:srgbClr val="595959"/>
                </a:solidFill>
              </a:endParaRPr>
            </a:p>
          </p:txBody>
        </p:sp>
        <p:pic>
          <p:nvPicPr>
            <p:cNvPr id="99" name="Imagen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700" y="773113"/>
              <a:ext cx="3111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0" name="Conector recto 99"/>
            <p:cNvCxnSpPr/>
            <p:nvPr/>
          </p:nvCxnSpPr>
          <p:spPr>
            <a:xfrm flipV="1">
              <a:off x="3062288" y="936625"/>
              <a:ext cx="336550" cy="6350"/>
            </a:xfrm>
            <a:prstGeom prst="line">
              <a:avLst/>
            </a:prstGeom>
            <a:ln w="12700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Imagen 6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963" y="5373753"/>
              <a:ext cx="244475" cy="22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Corchetes 101"/>
            <p:cNvSpPr/>
            <p:nvPr/>
          </p:nvSpPr>
          <p:spPr>
            <a:xfrm>
              <a:off x="10194925" y="5120260"/>
              <a:ext cx="1562100" cy="708026"/>
            </a:xfrm>
            <a:prstGeom prst="bracketPair">
              <a:avLst>
                <a:gd name="adj" fmla="val 10447"/>
              </a:avLst>
            </a:prstGeom>
            <a:ln>
              <a:solidFill>
                <a:srgbClr val="047DB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endParaRPr lang="es-ES_tradnl" altLang="es-CL" sz="1600" smtClean="0"/>
            </a:p>
          </p:txBody>
        </p:sp>
        <p:grpSp>
          <p:nvGrpSpPr>
            <p:cNvPr id="103" name="Agrupar 40"/>
            <p:cNvGrpSpPr>
              <a:grpSpLocks/>
            </p:cNvGrpSpPr>
            <p:nvPr/>
          </p:nvGrpSpPr>
          <p:grpSpPr bwMode="auto">
            <a:xfrm>
              <a:off x="454025" y="2627313"/>
              <a:ext cx="3109913" cy="3109912"/>
              <a:chOff x="4792474" y="1377755"/>
              <a:chExt cx="3200419" cy="3200419"/>
            </a:xfrm>
          </p:grpSpPr>
          <p:sp>
            <p:nvSpPr>
              <p:cNvPr id="104" name="Elipse 103"/>
              <p:cNvSpPr/>
              <p:nvPr/>
            </p:nvSpPr>
            <p:spPr>
              <a:xfrm>
                <a:off x="4792474" y="1377755"/>
                <a:ext cx="3200419" cy="3200419"/>
              </a:xfrm>
              <a:prstGeom prst="ellipse">
                <a:avLst/>
              </a:prstGeom>
              <a:gradFill flip="none" rotWithShape="1">
                <a:gsLst>
                  <a:gs pos="0">
                    <a:srgbClr val="047DBC"/>
                  </a:gs>
                  <a:gs pos="100000">
                    <a:srgbClr val="0070C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>
                  <a:defRPr/>
                </a:pPr>
                <a:endParaRPr lang="es-ES_tradnl" altLang="es-CL" sz="1600" smtClean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05" name="Imagen 4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637" y="1385922"/>
                <a:ext cx="3086004" cy="3123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Elipse 105"/>
              <p:cNvSpPr/>
              <p:nvPr/>
            </p:nvSpPr>
            <p:spPr>
              <a:xfrm>
                <a:off x="4834950" y="1428399"/>
                <a:ext cx="3105664" cy="310729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>
                  <a:defRPr/>
                </a:pPr>
                <a:endParaRPr lang="es-ES_tradnl" altLang="es-CL" sz="1600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213853" y="82307"/>
            <a:ext cx="6225074" cy="79437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CL" altLang="es-ES_tradnl" sz="4000" b="1" dirty="0" smtClean="0">
                <a:solidFill>
                  <a:srgbClr val="0C62AC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altLang="es-ES_tradnl" sz="4000" b="1" dirty="0" smtClean="0">
                <a:solidFill>
                  <a:srgbClr val="0C62AC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altLang="es-ES_tradnl" sz="4000" b="1" dirty="0">
                <a:solidFill>
                  <a:srgbClr val="0C62AC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altLang="es-ES_tradnl" sz="4000" b="1" dirty="0">
                <a:solidFill>
                  <a:srgbClr val="0C62AC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altLang="es-ES_tradnl" sz="2800" b="1" dirty="0" smtClean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PRINCIPIOS ORIENTADORES </a:t>
            </a:r>
            <a:r>
              <a:rPr lang="es-CL" altLang="es-ES_tradnl" sz="4000" b="1" dirty="0">
                <a:solidFill>
                  <a:srgbClr val="0C62AC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altLang="es-ES_tradnl" sz="4000" b="1" dirty="0">
                <a:solidFill>
                  <a:srgbClr val="0C62AC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altLang="es-ES_tradnl" sz="2800" b="1" dirty="0">
                <a:solidFill>
                  <a:srgbClr val="0C62AC"/>
                </a:solidFill>
              </a:rPr>
              <a:t/>
            </a:r>
            <a:br>
              <a:rPr lang="es-CL" altLang="es-ES_tradnl" sz="2800" b="1" dirty="0">
                <a:solidFill>
                  <a:srgbClr val="0C62AC"/>
                </a:solidFill>
              </a:rPr>
            </a:br>
            <a:r>
              <a:rPr lang="es-CL" altLang="es-ES_tradnl" sz="2800" b="1" dirty="0">
                <a:solidFill>
                  <a:srgbClr val="0C62AC"/>
                </a:solidFill>
              </a:rPr>
              <a:t/>
            </a:r>
            <a:br>
              <a:rPr lang="es-CL" altLang="es-ES_tradnl" sz="2800" b="1" dirty="0">
                <a:solidFill>
                  <a:srgbClr val="0C62AC"/>
                </a:solidFill>
              </a:rPr>
            </a:br>
            <a:endParaRPr lang="es-ES_tradnl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-290" t="6963"/>
          <a:stretch/>
        </p:blipFill>
        <p:spPr>
          <a:xfrm>
            <a:off x="2073244" y="1539089"/>
            <a:ext cx="9397496" cy="44271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5" y="2037845"/>
            <a:ext cx="2326741" cy="2228782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6748" y="236566"/>
            <a:ext cx="7677338" cy="794371"/>
          </a:xfrm>
        </p:spPr>
        <p:txBody>
          <a:bodyPr>
            <a:no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ES_tradnl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+mn-lt"/>
              </a:rPr>
              <a:t> EVALUACIÓN DE CICLO PEDAGOGÍA EN INGLÉS</a:t>
            </a:r>
            <a: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s-ES_tradnl" sz="2800" dirty="0">
              <a:solidFill>
                <a:schemeClr val="bg1"/>
              </a:solidFill>
              <a:latin typeface="+mn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748" y="236566"/>
            <a:ext cx="7677338" cy="794371"/>
          </a:xfrm>
        </p:spPr>
        <p:txBody>
          <a:bodyPr>
            <a:no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ES_tradnl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+mn-lt"/>
              </a:rPr>
              <a:t> EVALUACIÓN DE CICLO PEDAGOGÍA EN INGLÉS</a:t>
            </a:r>
            <a: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s-ES_tradnl" sz="2800" dirty="0">
              <a:solidFill>
                <a:schemeClr val="bg1"/>
              </a:solidFill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7198" y="3450622"/>
            <a:ext cx="67403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b="1" dirty="0">
              <a:solidFill>
                <a:srgbClr val="357166"/>
              </a:solidFill>
            </a:endParaRPr>
          </a:p>
          <a:p>
            <a:r>
              <a:rPr lang="es-ES_tradnl" sz="2900" b="1" dirty="0" smtClean="0">
                <a:solidFill>
                  <a:srgbClr val="53A897"/>
                </a:solidFill>
              </a:rPr>
              <a:t>Etapa I</a:t>
            </a:r>
            <a:r>
              <a:rPr lang="es-ES_tradnl" sz="2600" b="1" dirty="0" smtClean="0">
                <a:solidFill>
                  <a:srgbClr val="53A897"/>
                </a:solidFill>
              </a:rPr>
              <a:t>: selección competencias </a:t>
            </a:r>
            <a:endParaRPr lang="es-ES_tradnl" sz="2600" b="1" dirty="0">
              <a:solidFill>
                <a:srgbClr val="53A897"/>
              </a:solidFill>
            </a:endParaRPr>
          </a:p>
          <a:p>
            <a:endParaRPr lang="es-ES_tradnl" dirty="0">
              <a:solidFill>
                <a:srgbClr val="357166"/>
              </a:solidFill>
            </a:endParaRPr>
          </a:p>
          <a:p>
            <a:pPr marL="342900" indent="-342900">
              <a:buFontTx/>
              <a:buChar char="-"/>
            </a:pPr>
            <a:r>
              <a:rPr lang="es-ES_tradnl" b="1" dirty="0" smtClean="0">
                <a:solidFill>
                  <a:srgbClr val="357166"/>
                </a:solidFill>
              </a:rPr>
              <a:t>CE: </a:t>
            </a:r>
            <a:r>
              <a:rPr lang="es-ES_tradnl" dirty="0" smtClean="0">
                <a:solidFill>
                  <a:srgbClr val="357166"/>
                </a:solidFill>
              </a:rPr>
              <a:t>Competencia comunicativa en inglés (A1, </a:t>
            </a:r>
            <a:r>
              <a:rPr lang="es-ES_tradnl" b="1" dirty="0" smtClean="0">
                <a:solidFill>
                  <a:srgbClr val="357166"/>
                </a:solidFill>
              </a:rPr>
              <a:t>A2</a:t>
            </a:r>
            <a:r>
              <a:rPr lang="es-ES_tradnl" dirty="0" smtClean="0">
                <a:solidFill>
                  <a:srgbClr val="357166"/>
                </a:solidFill>
              </a:rPr>
              <a:t>, </a:t>
            </a:r>
            <a:r>
              <a:rPr lang="es-ES_tradnl" b="1" dirty="0" smtClean="0">
                <a:solidFill>
                  <a:srgbClr val="357166"/>
                </a:solidFill>
              </a:rPr>
              <a:t>B1</a:t>
            </a:r>
            <a:r>
              <a:rPr lang="es-ES_tradnl" dirty="0" smtClean="0">
                <a:solidFill>
                  <a:srgbClr val="357166"/>
                </a:solidFill>
              </a:rPr>
              <a:t>, B2, </a:t>
            </a:r>
            <a:r>
              <a:rPr lang="es-ES_tradnl" b="1" dirty="0" smtClean="0">
                <a:solidFill>
                  <a:srgbClr val="357166"/>
                </a:solidFill>
              </a:rPr>
              <a:t>C1</a:t>
            </a:r>
            <a:r>
              <a:rPr lang="es-ES_tradnl" dirty="0" smtClean="0">
                <a:solidFill>
                  <a:srgbClr val="357166"/>
                </a:solidFill>
              </a:rPr>
              <a:t>, C2)</a:t>
            </a:r>
          </a:p>
          <a:p>
            <a:pPr marL="342900" indent="-342900">
              <a:buFontTx/>
              <a:buChar char="-"/>
            </a:pPr>
            <a:endParaRPr lang="es-ES_tradnl" dirty="0" smtClean="0">
              <a:solidFill>
                <a:srgbClr val="357166"/>
              </a:solidFill>
            </a:endParaRPr>
          </a:p>
          <a:p>
            <a:pPr marL="342900" indent="-342900">
              <a:buFontTx/>
              <a:buChar char="-"/>
            </a:pPr>
            <a:r>
              <a:rPr lang="es-ES_tradnl" b="1" dirty="0" smtClean="0">
                <a:solidFill>
                  <a:srgbClr val="357166"/>
                </a:solidFill>
              </a:rPr>
              <a:t>CE: </a:t>
            </a:r>
            <a:r>
              <a:rPr lang="es-ES_tradnl" dirty="0" smtClean="0">
                <a:solidFill>
                  <a:srgbClr val="357166"/>
                </a:solidFill>
              </a:rPr>
              <a:t>Reflexión (asociada a ‘investigación en la actuación docente’)</a:t>
            </a:r>
            <a:endParaRPr lang="es-ES_tradnl" sz="2000" dirty="0">
              <a:solidFill>
                <a:srgbClr val="357166"/>
              </a:solidFill>
            </a:endParaRPr>
          </a:p>
          <a:p>
            <a:r>
              <a:rPr lang="es-ES_tradnl" sz="1600" i="1" dirty="0" smtClean="0">
                <a:solidFill>
                  <a:srgbClr val="357166"/>
                </a:solidFill>
              </a:rPr>
              <a:t>       	</a:t>
            </a:r>
          </a:p>
          <a:p>
            <a:endParaRPr lang="es-ES_tradnl" b="1" dirty="0" smtClean="0">
              <a:solidFill>
                <a:srgbClr val="357166"/>
              </a:solidFill>
            </a:endParaRPr>
          </a:p>
          <a:p>
            <a:endParaRPr lang="es-ES_tradn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7677338" y="3850804"/>
            <a:ext cx="1964602" cy="43456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i="1" dirty="0" smtClean="0">
                <a:solidFill>
                  <a:schemeClr val="accent6">
                    <a:lumMod val="50000"/>
                  </a:schemeClr>
                </a:solidFill>
              </a:rPr>
              <a:t>Transversalidad</a:t>
            </a:r>
            <a:endParaRPr lang="es-C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7677338" y="4556778"/>
            <a:ext cx="1964602" cy="43456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i="1" dirty="0" smtClean="0">
                <a:solidFill>
                  <a:schemeClr val="accent6">
                    <a:lumMod val="50000"/>
                  </a:schemeClr>
                </a:solidFill>
              </a:rPr>
              <a:t>Relevancia</a:t>
            </a:r>
            <a:endParaRPr lang="es-C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677338" y="5262752"/>
            <a:ext cx="1964602" cy="43456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omplejidad</a:t>
            </a:r>
            <a:endParaRPr lang="es-C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errar llave 7"/>
          <p:cNvSpPr/>
          <p:nvPr/>
        </p:nvSpPr>
        <p:spPr>
          <a:xfrm>
            <a:off x="7120548" y="4003959"/>
            <a:ext cx="479834" cy="1618516"/>
          </a:xfrm>
          <a:prstGeom prst="rightBrace">
            <a:avLst/>
          </a:prstGeom>
          <a:ln>
            <a:solidFill>
              <a:srgbClr val="357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691634" y="1746575"/>
            <a:ext cx="3342093" cy="646331"/>
          </a:xfrm>
          <a:prstGeom prst="rect">
            <a:avLst/>
          </a:prstGeom>
          <a:ln w="6350">
            <a:solidFill>
              <a:srgbClr val="357166"/>
            </a:solidFill>
            <a:prstDash val="lgDashDot"/>
          </a:ln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rgbClr val="357166"/>
                </a:solidFill>
              </a:rPr>
              <a:t>Conformación </a:t>
            </a:r>
            <a:r>
              <a:rPr lang="es-ES_tradnl" b="1" dirty="0">
                <a:solidFill>
                  <a:srgbClr val="357166"/>
                </a:solidFill>
              </a:rPr>
              <a:t>del equipo: Comunidad de Aprendizaje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306" y="1131981"/>
            <a:ext cx="2098598" cy="18204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5972" y="4156298"/>
            <a:ext cx="2070226" cy="12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95" y="227730"/>
            <a:ext cx="7677338" cy="794371"/>
          </a:xfrm>
        </p:spPr>
        <p:txBody>
          <a:bodyPr>
            <a:no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ES_tradnl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+mn-lt"/>
              </a:rPr>
              <a:t> EVALUACIÓN DE CICLO PEDAGOGÍA EN INGLÉS</a:t>
            </a:r>
            <a: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s-ES_tradnl" sz="2800" dirty="0">
              <a:solidFill>
                <a:schemeClr val="bg1"/>
              </a:solidFill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1316" y="896060"/>
            <a:ext cx="92979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b="1" dirty="0" smtClean="0">
              <a:solidFill>
                <a:srgbClr val="357166"/>
              </a:solidFill>
            </a:endParaRPr>
          </a:p>
          <a:p>
            <a:r>
              <a:rPr lang="es-ES_tradnl" sz="2900" b="1" dirty="0" smtClean="0">
                <a:solidFill>
                  <a:srgbClr val="53A897"/>
                </a:solidFill>
              </a:rPr>
              <a:t>Etapa II: </a:t>
            </a:r>
            <a:r>
              <a:rPr lang="es-ES_tradnl" sz="2600" b="1" dirty="0" smtClean="0">
                <a:solidFill>
                  <a:srgbClr val="53A897"/>
                </a:solidFill>
              </a:rPr>
              <a:t>selección de cursos, estrategias e instrumentos</a:t>
            </a:r>
            <a:endParaRPr lang="es-ES_tradnl" sz="2600" b="1" dirty="0">
              <a:solidFill>
                <a:srgbClr val="53A897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894782525"/>
              </p:ext>
            </p:extLst>
          </p:nvPr>
        </p:nvGraphicFramePr>
        <p:xfrm>
          <a:off x="2032000" y="2544024"/>
          <a:ext cx="8128000" cy="331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94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42257" y="1029029"/>
            <a:ext cx="11344531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_tradnl" sz="2900" b="1" dirty="0" smtClean="0">
                <a:solidFill>
                  <a:srgbClr val="53A897"/>
                </a:solidFill>
              </a:rPr>
              <a:t>Etapa III: </a:t>
            </a:r>
            <a:r>
              <a:rPr lang="es-ES_tradnl" sz="2600" b="1" dirty="0" smtClean="0">
                <a:solidFill>
                  <a:srgbClr val="53A897"/>
                </a:solidFill>
              </a:rPr>
              <a:t>implementación de la evaluación</a:t>
            </a:r>
          </a:p>
          <a:p>
            <a:endParaRPr lang="es-ES_tradnl" sz="2400" dirty="0">
              <a:solidFill>
                <a:srgbClr val="357166"/>
              </a:solidFill>
            </a:endParaRPr>
          </a:p>
          <a:p>
            <a:r>
              <a:rPr lang="es-ES_tradnl" dirty="0" smtClean="0">
                <a:solidFill>
                  <a:srgbClr val="357166"/>
                </a:solidFill>
              </a:rPr>
              <a:t>- </a:t>
            </a:r>
            <a:r>
              <a:rPr lang="es-ES_tradnl" dirty="0">
                <a:solidFill>
                  <a:srgbClr val="357166"/>
                </a:solidFill>
              </a:rPr>
              <a:t>C</a:t>
            </a:r>
            <a:r>
              <a:rPr lang="es-ES_tradnl" dirty="0" smtClean="0">
                <a:solidFill>
                  <a:srgbClr val="357166"/>
                </a:solidFill>
              </a:rPr>
              <a:t>uarto semestre académico (trabajo colaborativo entre docentes)</a:t>
            </a:r>
          </a:p>
          <a:p>
            <a:endParaRPr lang="es-ES_tradnl" b="1" dirty="0" smtClean="0">
              <a:solidFill>
                <a:srgbClr val="357166"/>
              </a:solidFill>
            </a:endParaRPr>
          </a:p>
          <a:p>
            <a:endParaRPr lang="es-ES_tradnl" b="1" dirty="0" smtClean="0">
              <a:solidFill>
                <a:srgbClr val="357166"/>
              </a:solidFill>
            </a:endParaRPr>
          </a:p>
          <a:p>
            <a:endParaRPr lang="es-ES_tradnl" b="1" dirty="0" smtClean="0">
              <a:solidFill>
                <a:srgbClr val="357166"/>
              </a:solidFill>
            </a:endParaRPr>
          </a:p>
          <a:p>
            <a:r>
              <a:rPr lang="es-ES_tradnl" sz="2400" b="1" dirty="0" smtClean="0">
                <a:solidFill>
                  <a:srgbClr val="53A897"/>
                </a:solidFill>
              </a:rPr>
              <a:t>                                           		</a:t>
            </a:r>
            <a:r>
              <a:rPr lang="es-ES_tradnl" sz="2900" b="1" dirty="0" smtClean="0">
                <a:solidFill>
                  <a:srgbClr val="53A897"/>
                </a:solidFill>
              </a:rPr>
              <a:t>Etapa IV: </a:t>
            </a:r>
            <a:r>
              <a:rPr lang="es-ES_tradnl" sz="2600" b="1" dirty="0" smtClean="0">
                <a:solidFill>
                  <a:srgbClr val="53A897"/>
                </a:solidFill>
              </a:rPr>
              <a:t>análisis de los datos</a:t>
            </a:r>
          </a:p>
          <a:p>
            <a:endParaRPr lang="es-ES_tradnl" dirty="0" smtClean="0">
              <a:solidFill>
                <a:srgbClr val="357166"/>
              </a:solidFill>
            </a:endParaRPr>
          </a:p>
          <a:p>
            <a:pPr marL="4843463" lvl="8" indent="-180975">
              <a:buFontTx/>
              <a:buChar char="-"/>
            </a:pPr>
            <a:r>
              <a:rPr lang="es-ES_tradnl" dirty="0" smtClean="0">
                <a:solidFill>
                  <a:srgbClr val="357166"/>
                </a:solidFill>
              </a:rPr>
              <a:t>Elaboración de informe grupal e individual</a:t>
            </a:r>
          </a:p>
          <a:p>
            <a:pPr marL="4843463" lvl="8" indent="-180975">
              <a:buFontTx/>
              <a:buChar char="-"/>
            </a:pPr>
            <a:r>
              <a:rPr lang="es-ES_tradnl" dirty="0" smtClean="0">
                <a:solidFill>
                  <a:srgbClr val="357166"/>
                </a:solidFill>
              </a:rPr>
              <a:t>Revisión de los resultados en comunidad de aprendizaje </a:t>
            </a:r>
          </a:p>
          <a:p>
            <a:endParaRPr lang="es-ES_tradnl" dirty="0" smtClean="0">
              <a:solidFill>
                <a:srgbClr val="357166"/>
              </a:solidFill>
            </a:endParaRPr>
          </a:p>
          <a:p>
            <a:endParaRPr lang="es-ES_tradnl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507" y="2701076"/>
            <a:ext cx="3123445" cy="1882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17695" y="234658"/>
            <a:ext cx="7677338" cy="794371"/>
          </a:xfrm>
        </p:spPr>
        <p:txBody>
          <a:bodyPr>
            <a:no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ES_tradnl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+mn-lt"/>
              </a:rPr>
              <a:t> EVALUACIÓN DE CICLO PEDAGOGÍA EN INGLÉS</a:t>
            </a:r>
            <a: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s-ES_tradnl" sz="2800" dirty="0">
              <a:solidFill>
                <a:schemeClr val="bg1"/>
              </a:solidFill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3975" y="4583432"/>
            <a:ext cx="2828925" cy="12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89293"/>
              </p:ext>
            </p:extLst>
          </p:nvPr>
        </p:nvGraphicFramePr>
        <p:xfrm>
          <a:off x="3843964" y="1702414"/>
          <a:ext cx="5453945" cy="4140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6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57166"/>
                          </a:solidFill>
                          <a:effectLst/>
                        </a:rPr>
                        <a:t>COMPETENCIA COMUNICATIVA EN INGLÉS</a:t>
                      </a:r>
                      <a:endParaRPr lang="es-ES" sz="1100" dirty="0">
                        <a:solidFill>
                          <a:srgbClr val="35716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HABILIDADES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NIVEL 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Comprensión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auditiva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92555" algn="l"/>
                        </a:tabLst>
                      </a:pPr>
                      <a:r>
                        <a:rPr lang="en-US" sz="1200" dirty="0">
                          <a:effectLst/>
                        </a:rPr>
                        <a:t>B2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Comprensión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lectora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B1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Producción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escrita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B1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Producción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oral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B1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7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57166"/>
                          </a:solidFill>
                          <a:effectLst/>
                        </a:rPr>
                        <a:t>COMPETENCIA DE REFLEXIÓN</a:t>
                      </a:r>
                      <a:endParaRPr lang="es-ES" sz="1100" dirty="0">
                        <a:solidFill>
                          <a:srgbClr val="35716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CRITERIOS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Nivel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Claridad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del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lenguaje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Satisfactorio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Competente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Relevancia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Satisfactorio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Competente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Análisis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Satisfactorio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Estándares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Satisfactorio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Interconexiones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Satisfactorio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Competente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Plan de acción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Satisfactorio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Autocrítica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Satisfactorio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074323"/>
              </p:ext>
            </p:extLst>
          </p:nvPr>
        </p:nvGraphicFramePr>
        <p:xfrm>
          <a:off x="3843964" y="1123328"/>
          <a:ext cx="5453945" cy="683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Nombre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del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estudiante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: XXXXXXX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57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41987" y="1187088"/>
            <a:ext cx="330037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900" b="1" dirty="0">
                <a:solidFill>
                  <a:srgbClr val="357166"/>
                </a:solidFill>
              </a:rPr>
              <a:t>Etapa V: </a:t>
            </a:r>
            <a:r>
              <a:rPr lang="es-ES_tradnl" sz="2600" b="1" dirty="0">
                <a:solidFill>
                  <a:srgbClr val="357166"/>
                </a:solidFill>
              </a:rPr>
              <a:t>retroalimentación individual a cada estudiante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762" y="3283702"/>
            <a:ext cx="3150995" cy="218135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886315" y="1984748"/>
            <a:ext cx="194656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357166"/>
                </a:solidFill>
              </a:rPr>
              <a:t>Ficha de reporte </a:t>
            </a:r>
            <a:endParaRPr lang="es-CL" b="1" dirty="0">
              <a:solidFill>
                <a:srgbClr val="357166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886314" y="3205689"/>
            <a:ext cx="194656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357166"/>
                </a:solidFill>
              </a:rPr>
              <a:t>Descripción del nivel </a:t>
            </a:r>
            <a:endParaRPr lang="es-CL" b="1" dirty="0">
              <a:solidFill>
                <a:srgbClr val="357166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967796" y="4631146"/>
            <a:ext cx="1865084" cy="6155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700" b="1" dirty="0" smtClean="0">
                <a:solidFill>
                  <a:srgbClr val="357166"/>
                </a:solidFill>
              </a:rPr>
              <a:t>Retroalimentación oral</a:t>
            </a:r>
            <a:endParaRPr lang="es-CL" sz="1700" b="1" dirty="0">
              <a:solidFill>
                <a:srgbClr val="357166"/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90122" y="324325"/>
            <a:ext cx="7677338" cy="794371"/>
          </a:xfrm>
        </p:spPr>
        <p:txBody>
          <a:bodyPr>
            <a:no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ES_tradnl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+mn-lt"/>
              </a:rPr>
              <a:t> EVALUACIÓN DE CICLO PEDAGOGÍA EN INGLÉS</a:t>
            </a:r>
            <a: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s-ES_tradn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s-ES_tradnl" sz="2800" dirty="0">
              <a:solidFill>
                <a:schemeClr val="bg1"/>
              </a:solidFill>
              <a:latin typeface="+mn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598</Words>
  <Application>Microsoft Office PowerPoint</Application>
  <PresentationFormat>Panorámica</PresentationFormat>
  <Paragraphs>169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MS PGothic</vt:lpstr>
      <vt:lpstr>Arial</vt:lpstr>
      <vt:lpstr>Calibri</vt:lpstr>
      <vt:lpstr>Calibri Light</vt:lpstr>
      <vt:lpstr>Times New Roman</vt:lpstr>
      <vt:lpstr>Tema de Office</vt:lpstr>
      <vt:lpstr>Presentación de PowerPoint</vt:lpstr>
      <vt:lpstr>ÍNDICE</vt:lpstr>
      <vt:lpstr>  APROXIMACIÓN DESDE EL MODELO EDUCATIVO   </vt:lpstr>
      <vt:lpstr>  PRINCIPIOS ORIENTADORES    </vt:lpstr>
      <vt:lpstr>  EVALUACIÓN DE CICLO PEDAGOGÍA EN INGLÉS  </vt:lpstr>
      <vt:lpstr>  EVALUACIÓN DE CICLO PEDAGOGÍA EN INGLÉS  </vt:lpstr>
      <vt:lpstr>  EVALUACIÓN DE CICLO PEDAGOGÍA EN INGLÉS  </vt:lpstr>
      <vt:lpstr>  EVALUACIÓN DE CICLO PEDAGOGÍA EN INGLÉS  </vt:lpstr>
      <vt:lpstr>  EVALUACIÓN DE CICLO PEDAGOGÍA EN INGLÉS  </vt:lpstr>
      <vt:lpstr>Etapa VI:  diseño e implementación de plan de mejora (decisiones curriculares) </vt:lpstr>
      <vt:lpstr>Conclusiones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HP</cp:lastModifiedBy>
  <cp:revision>65</cp:revision>
  <dcterms:created xsi:type="dcterms:W3CDTF">2019-03-12T13:22:21Z</dcterms:created>
  <dcterms:modified xsi:type="dcterms:W3CDTF">2019-03-19T20:35:24Z</dcterms:modified>
</cp:coreProperties>
</file>